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90" r:id="rId3"/>
    <p:sldId id="281" r:id="rId4"/>
    <p:sldId id="266" r:id="rId5"/>
    <p:sldId id="296" r:id="rId6"/>
    <p:sldId id="283" r:id="rId7"/>
    <p:sldId id="282" r:id="rId8"/>
    <p:sldId id="277" r:id="rId9"/>
    <p:sldId id="423" r:id="rId10"/>
    <p:sldId id="427" r:id="rId11"/>
    <p:sldId id="422" r:id="rId12"/>
    <p:sldId id="265" r:id="rId13"/>
    <p:sldId id="425" r:id="rId14"/>
    <p:sldId id="431" r:id="rId15"/>
    <p:sldId id="429" r:id="rId16"/>
    <p:sldId id="433" r:id="rId17"/>
    <p:sldId id="434" r:id="rId18"/>
    <p:sldId id="426" r:id="rId19"/>
    <p:sldId id="430" r:id="rId20"/>
    <p:sldId id="270" r:id="rId21"/>
    <p:sldId id="278" r:id="rId22"/>
    <p:sldId id="424" r:id="rId23"/>
    <p:sldId id="428" r:id="rId24"/>
    <p:sldId id="279" r:id="rId25"/>
    <p:sldId id="280" r:id="rId26"/>
    <p:sldId id="274" r:id="rId27"/>
    <p:sldId id="275" r:id="rId28"/>
    <p:sldId id="272" r:id="rId29"/>
    <p:sldId id="276" r:id="rId30"/>
    <p:sldId id="263" r:id="rId31"/>
    <p:sldId id="25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napToObjects="1">
      <p:cViewPr varScale="1">
        <p:scale>
          <a:sx n="80" d="100"/>
          <a:sy n="80" d="100"/>
        </p:scale>
        <p:origin x="147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79D65-A6CD-40C3-82A5-FD30B563DA04}" type="datetimeFigureOut">
              <a:rPr lang="en-GB" smtClean="0"/>
              <a:t>29/03/2022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CE23D-22E4-4235-B45B-3741B57E3BD2}" type="slidenum">
              <a:rPr lang="en-GB" smtClean="0"/>
              <a:t>‹#›</a:t>
            </a:fld>
            <a:endParaRPr lang="en-GB"/>
          </a:p>
        </p:txBody>
      </p:sp>
    </p:spTree>
    <p:extLst>
      <p:ext uri="{BB962C8B-B14F-4D97-AF65-F5344CB8AC3E}">
        <p14:creationId xmlns:p14="http://schemas.microsoft.com/office/powerpoint/2010/main" val="729048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B28F128-469F-46D8-B7EF-A4989739A4C2}" type="slidenum">
              <a:rPr lang="en-GB" smtClean="0"/>
              <a:t>4</a:t>
            </a:fld>
            <a:endParaRPr lang="en-GB"/>
          </a:p>
        </p:txBody>
      </p:sp>
    </p:spTree>
    <p:extLst>
      <p:ext uri="{BB962C8B-B14F-4D97-AF65-F5344CB8AC3E}">
        <p14:creationId xmlns:p14="http://schemas.microsoft.com/office/powerpoint/2010/main" val="3948673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Front">
    <p:spTree>
      <p:nvGrpSpPr>
        <p:cNvPr id="1" name=""/>
        <p:cNvGrpSpPr/>
        <p:nvPr/>
      </p:nvGrpSpPr>
      <p:grpSpPr>
        <a:xfrm>
          <a:off x="0" y="0"/>
          <a:ext cx="0" cy="0"/>
          <a:chOff x="0" y="0"/>
          <a:chExt cx="0" cy="0"/>
        </a:xfrm>
      </p:grpSpPr>
      <p:pic>
        <p:nvPicPr>
          <p:cNvPr id="5" name="Picture 4" descr="2015-01-13_CERN_ENdept 36% h32mm 300dpi.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000" y="5471818"/>
            <a:ext cx="3075535" cy="1152182"/>
          </a:xfrm>
          <a:prstGeom prst="rect">
            <a:avLst/>
          </a:prstGeom>
        </p:spPr>
      </p:pic>
      <p:sp>
        <p:nvSpPr>
          <p:cNvPr id="2" name="Titre 1"/>
          <p:cNvSpPr>
            <a:spLocks noGrp="1"/>
          </p:cNvSpPr>
          <p:nvPr>
            <p:ph type="title" hasCustomPrompt="1"/>
          </p:nvPr>
        </p:nvSpPr>
        <p:spPr>
          <a:xfrm>
            <a:off x="431800" y="2121290"/>
            <a:ext cx="8265984" cy="1826363"/>
          </a:xfrm>
        </p:spPr>
        <p:txBody>
          <a:bodyPr tIns="0" bIns="0" anchor="b">
            <a:normAutofit/>
          </a:bodyPr>
          <a:lstStyle>
            <a:lvl1pPr algn="l">
              <a:lnSpc>
                <a:spcPct val="90000"/>
              </a:lnSpc>
              <a:spcBef>
                <a:spcPts val="0"/>
              </a:spcBef>
              <a:buNone/>
              <a:defRPr kumimoji="0" lang="en-US" sz="4000" b="1" i="0" kern="1200" cap="none" spc="0" baseline="0" dirty="0">
                <a:ln w="12700">
                  <a:noFill/>
                  <a:prstDash val="solid"/>
                </a:ln>
                <a:solidFill>
                  <a:schemeClr val="accent1"/>
                </a:solidFill>
                <a:effectLst/>
                <a:latin typeface="+mj-lt"/>
                <a:ea typeface="+mj-ea"/>
                <a:cs typeface="Ubuntu"/>
              </a:defRPr>
            </a:lvl1pPr>
          </a:lstStyle>
          <a:p>
            <a:r>
              <a:rPr kumimoji="0" lang="x-none" dirty="0"/>
              <a:t>Presentation Title</a:t>
            </a:r>
            <a:endParaRPr kumimoji="0" lang="en-US" dirty="0"/>
          </a:p>
        </p:txBody>
      </p:sp>
      <p:sp>
        <p:nvSpPr>
          <p:cNvPr id="3" name="Espace réservé du texte 2"/>
          <p:cNvSpPr>
            <a:spLocks noGrp="1"/>
          </p:cNvSpPr>
          <p:nvPr>
            <p:ph type="body" idx="1" hasCustomPrompt="1"/>
          </p:nvPr>
        </p:nvSpPr>
        <p:spPr>
          <a:xfrm>
            <a:off x="431800" y="4171952"/>
            <a:ext cx="8265984" cy="1066688"/>
          </a:xfrm>
        </p:spPr>
        <p:txBody>
          <a:bodyPr lIns="45720" tIns="0" rIns="45720" bIns="0" anchor="t">
            <a:normAutofit/>
          </a:bodyPr>
          <a:lstStyle>
            <a:lvl1pPr marL="0" indent="0" algn="l">
              <a:lnSpc>
                <a:spcPct val="90000"/>
              </a:lnSpc>
              <a:spcBef>
                <a:spcPts val="0"/>
              </a:spcBef>
              <a:buNone/>
              <a:defRPr sz="2800" b="0" i="0">
                <a:solidFill>
                  <a:schemeClr val="accent4"/>
                </a:solidFill>
                <a:effectLst/>
                <a:latin typeface="+mn-lt"/>
                <a:cs typeface="Ubuntu Ligh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x-none" dirty="0"/>
              <a:t>Author and Affiliation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x-none" dirty="0"/>
              <a:t>Slide Title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6C380F-326D-3C40-9EE7-7FBAB0953422}" type="slidenum">
              <a:rPr lang="en-US" smtClean="0"/>
              <a:pPr/>
              <a:t>‹#›</a:t>
            </a:fld>
            <a:endParaRPr lang="en-US"/>
          </a:p>
        </p:txBody>
      </p:sp>
      <p:sp>
        <p:nvSpPr>
          <p:cNvPr id="7" name="Content Placeholder 6"/>
          <p:cNvSpPr>
            <a:spLocks noGrp="1"/>
          </p:cNvSpPr>
          <p:nvPr>
            <p:ph sz="quarter" idx="13" hasCustomPrompt="1"/>
          </p:nvPr>
        </p:nvSpPr>
        <p:spPr>
          <a:xfrm>
            <a:off x="457200" y="1260000"/>
            <a:ext cx="8226425" cy="5016068"/>
          </a:xfrm>
        </p:spPr>
        <p:txBody>
          <a:bodyPr/>
          <a:lstStyle>
            <a:lvl2pPr>
              <a:defRPr baseline="0"/>
            </a:lvl2pPr>
          </a:lstStyle>
          <a:p>
            <a:pPr lvl="0"/>
            <a:r>
              <a:rPr lang="x-none" dirty="0"/>
              <a:t>Slide text first level</a:t>
            </a:r>
          </a:p>
          <a:p>
            <a:pPr lvl="1"/>
            <a:r>
              <a:rPr lang="x-none" dirty="0"/>
              <a:t>Slide text second level</a:t>
            </a:r>
          </a:p>
          <a:p>
            <a:pPr lvl="2"/>
            <a:r>
              <a:rPr lang="x-none" dirty="0"/>
              <a:t>Slide text third level</a:t>
            </a:r>
          </a:p>
          <a:p>
            <a:pPr lvl="3"/>
            <a:r>
              <a:rPr lang="x-none" dirty="0"/>
              <a:t>Slide text fourth level</a:t>
            </a:r>
          </a:p>
          <a:p>
            <a:pPr lvl="4"/>
            <a:r>
              <a:rPr lang="x-none" dirty="0"/>
              <a:t>Slide text fifth level</a:t>
            </a:r>
            <a:endParaRPr lang="en-US" dirty="0"/>
          </a:p>
        </p:txBody>
      </p:sp>
    </p:spTree>
    <p:extLst>
      <p:ext uri="{BB962C8B-B14F-4D97-AF65-F5344CB8AC3E}">
        <p14:creationId xmlns:p14="http://schemas.microsoft.com/office/powerpoint/2010/main" val="20688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fault 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x-none" dirty="0"/>
              <a:t>Slide Title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6C380F-326D-3C40-9EE7-7FBAB0953422}" type="slidenum">
              <a:rPr lang="en-US" smtClean="0"/>
              <a:pPr/>
              <a:t>‹#›</a:t>
            </a:fld>
            <a:endParaRPr lang="en-US"/>
          </a:p>
        </p:txBody>
      </p:sp>
      <p:sp>
        <p:nvSpPr>
          <p:cNvPr id="7" name="Content Placeholder 6"/>
          <p:cNvSpPr>
            <a:spLocks noGrp="1"/>
          </p:cNvSpPr>
          <p:nvPr>
            <p:ph sz="quarter" idx="13" hasCustomPrompt="1"/>
          </p:nvPr>
        </p:nvSpPr>
        <p:spPr>
          <a:xfrm>
            <a:off x="457200" y="1245521"/>
            <a:ext cx="8226425" cy="5028279"/>
          </a:xfrm>
        </p:spPr>
        <p:txBody>
          <a:bodyPr/>
          <a:lstStyle>
            <a:lvl2pPr>
              <a:defRPr sz="2400" baseline="0"/>
            </a:lvl2pPr>
            <a:lvl3pPr>
              <a:defRPr sz="2400"/>
            </a:lvl3pPr>
            <a:lvl4pPr>
              <a:defRPr sz="2000"/>
            </a:lvl4pPr>
            <a:lvl5pPr>
              <a:defRPr sz="2000"/>
            </a:lvl5pPr>
          </a:lstStyle>
          <a:p>
            <a:pPr lvl="0"/>
            <a:r>
              <a:rPr lang="x-none" dirty="0"/>
              <a:t>Slide text first level</a:t>
            </a:r>
          </a:p>
          <a:p>
            <a:pPr lvl="1"/>
            <a:r>
              <a:rPr lang="x-none" dirty="0"/>
              <a:t>Slide text second level</a:t>
            </a:r>
          </a:p>
          <a:p>
            <a:pPr lvl="2"/>
            <a:r>
              <a:rPr lang="x-none" dirty="0"/>
              <a:t>Slide text third level</a:t>
            </a:r>
          </a:p>
          <a:p>
            <a:pPr lvl="3"/>
            <a:r>
              <a:rPr lang="x-none" dirty="0"/>
              <a:t>Slide text fourth level</a:t>
            </a:r>
          </a:p>
          <a:p>
            <a:pPr lvl="4"/>
            <a:r>
              <a:rPr lang="x-none" dirty="0"/>
              <a:t>Slide text fifth level</a:t>
            </a:r>
            <a:endParaRPr lang="en-US" dirty="0"/>
          </a:p>
        </p:txBody>
      </p:sp>
    </p:spTree>
    <p:extLst>
      <p:ext uri="{BB962C8B-B14F-4D97-AF65-F5344CB8AC3E}">
        <p14:creationId xmlns:p14="http://schemas.microsoft.com/office/powerpoint/2010/main" val="3535534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Jus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x-none" dirty="0"/>
              <a:t>Slide Title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6C380F-326D-3C40-9EE7-7FBAB0953422}" type="slidenum">
              <a:rPr lang="en-US" smtClean="0"/>
              <a:pPr/>
              <a:t>‹#›</a:t>
            </a:fld>
            <a:endParaRPr lang="en-US"/>
          </a:p>
        </p:txBody>
      </p:sp>
    </p:spTree>
    <p:extLst>
      <p:ext uri="{BB962C8B-B14F-4D97-AF65-F5344CB8AC3E}">
        <p14:creationId xmlns:p14="http://schemas.microsoft.com/office/powerpoint/2010/main" val="134197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6C380F-326D-3C40-9EE7-7FBAB0953422}" type="slidenum">
              <a:rPr lang="en-US" smtClean="0"/>
              <a:pPr/>
              <a:t>‹#›</a:t>
            </a:fld>
            <a:endParaRPr lang="en-US"/>
          </a:p>
        </p:txBody>
      </p:sp>
    </p:spTree>
    <p:extLst>
      <p:ext uri="{BB962C8B-B14F-4D97-AF65-F5344CB8AC3E}">
        <p14:creationId xmlns:p14="http://schemas.microsoft.com/office/powerpoint/2010/main" val="3330200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Ver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90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s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14450" y="4214813"/>
            <a:ext cx="6535738" cy="1609725"/>
          </a:xfrm>
        </p:spPr>
        <p:txBody>
          <a:bodyPr anchor="ctr"/>
          <a:lstStyle>
            <a:lvl1pPr marL="0" indent="0" algn="ctr">
              <a:buNone/>
              <a:defRPr>
                <a:solidFill>
                  <a:schemeClr val="accent4"/>
                </a:solidFill>
              </a:defRPr>
            </a:lvl1pPr>
          </a:lstStyle>
          <a:p>
            <a:pPr lvl="0"/>
            <a:r>
              <a:rPr lang="en-US"/>
              <a:t>Edit Master text styles</a:t>
            </a:r>
          </a:p>
        </p:txBody>
      </p:sp>
      <p:pic>
        <p:nvPicPr>
          <p:cNvPr id="5" name="Picture 4" descr="2015-01-13_CERN_ENdept 36% h32mm 300dpi.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93400" y="2796780"/>
            <a:ext cx="3075535" cy="1152182"/>
          </a:xfrm>
          <a:prstGeom prst="rect">
            <a:avLst/>
          </a:prstGeom>
        </p:spPr>
      </p:pic>
    </p:spTree>
    <p:extLst>
      <p:ext uri="{BB962C8B-B14F-4D97-AF65-F5344CB8AC3E}">
        <p14:creationId xmlns:p14="http://schemas.microsoft.com/office/powerpoint/2010/main" val="326214742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444815"/>
            <a:ext cx="8226854" cy="940443"/>
          </a:xfrm>
        </p:spPr>
        <p:txBody>
          <a:bodyPr/>
          <a:lstStyle>
            <a:lvl1pPr algn="l">
              <a:defRPr/>
            </a:lvl1pPr>
          </a:lstStyle>
          <a:p>
            <a:r>
              <a:rPr kumimoji="0" lang="fr-CH" dirty="0"/>
              <a:t>Click to </a:t>
            </a:r>
            <a:r>
              <a:rPr kumimoji="0" lang="fr-CH" dirty="0" err="1"/>
              <a:t>edit</a:t>
            </a:r>
            <a:r>
              <a:rPr kumimoji="0" lang="fr-CH" dirty="0"/>
              <a:t> Master </a:t>
            </a:r>
            <a:r>
              <a:rPr kumimoji="0" lang="fr-CH" dirty="0" err="1"/>
              <a:t>title</a:t>
            </a:r>
            <a:r>
              <a:rPr kumimoji="0" lang="fr-CH" dirty="0"/>
              <a:t> style</a:t>
            </a:r>
            <a:endParaRPr kumimoji="0" lang="en-US" dirty="0"/>
          </a:p>
        </p:txBody>
      </p:sp>
      <p:sp>
        <p:nvSpPr>
          <p:cNvPr id="11" name="Espace réservé du texte 2"/>
          <p:cNvSpPr>
            <a:spLocks noGrp="1"/>
          </p:cNvSpPr>
          <p:nvPr>
            <p:ph type="body" idx="10"/>
          </p:nvPr>
        </p:nvSpPr>
        <p:spPr>
          <a:xfrm>
            <a:off x="457200" y="3391124"/>
            <a:ext cx="2743200" cy="419653"/>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0076" y="6194180"/>
            <a:ext cx="1000327" cy="575211"/>
          </a:xfrm>
          <a:prstGeom prst="rect">
            <a:avLst/>
          </a:prstGeom>
        </p:spPr>
      </p:pic>
      <p:cxnSp>
        <p:nvCxnSpPr>
          <p:cNvPr id="5" name="Straight Connector 4"/>
          <p:cNvCxnSpPr/>
          <p:nvPr userDrawn="1"/>
        </p:nvCxnSpPr>
        <p:spPr>
          <a:xfrm flipV="1">
            <a:off x="230075" y="6119601"/>
            <a:ext cx="8581416" cy="1"/>
          </a:xfrm>
          <a:prstGeom prst="line">
            <a:avLst/>
          </a:prstGeom>
          <a:ln w="9525"/>
        </p:spPr>
        <p:style>
          <a:lnRef idx="1">
            <a:schemeClr val="accent6"/>
          </a:lnRef>
          <a:fillRef idx="0">
            <a:schemeClr val="accent6"/>
          </a:fillRef>
          <a:effectRef idx="0">
            <a:schemeClr val="accent6"/>
          </a:effectRef>
          <a:fontRef idx="minor">
            <a:schemeClr val="tx1"/>
          </a:fontRef>
        </p:style>
      </p:cxnSp>
      <p:sp>
        <p:nvSpPr>
          <p:cNvPr id="10" name="Slide Number Placeholder 3"/>
          <p:cNvSpPr>
            <a:spLocks noGrp="1"/>
          </p:cNvSpPr>
          <p:nvPr>
            <p:ph type="sldNum" sz="quarter" idx="4"/>
          </p:nvPr>
        </p:nvSpPr>
        <p:spPr>
          <a:xfrm>
            <a:off x="8310067" y="6356351"/>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extLst>
      <p:ext uri="{BB962C8B-B14F-4D97-AF65-F5344CB8AC3E}">
        <p14:creationId xmlns:p14="http://schemas.microsoft.com/office/powerpoint/2010/main" val="227572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413250"/>
            <a:ext cx="7886700" cy="741780"/>
          </a:xfrm>
          <a:prstGeom prst="rect">
            <a:avLst/>
          </a:prstGeom>
        </p:spPr>
        <p:txBody>
          <a:bodyPr/>
          <a:lstStyle>
            <a:lvl1pPr>
              <a:defRPr sz="3000" baseline="0">
                <a:solidFill>
                  <a:srgbClr val="5AA3D9"/>
                </a:solidFill>
                <a:latin typeface="Arial" panose="020B0604020202020204" pitchFamily="34" charset="0"/>
                <a:cs typeface="Arial" panose="020B0604020202020204" pitchFamily="34" charset="0"/>
              </a:defRPr>
            </a:lvl1pPr>
          </a:lstStyle>
          <a:p>
            <a:r>
              <a:rPr lang="en-US" dirty="0"/>
              <a:t>Slide title</a:t>
            </a:r>
            <a:endParaRPr lang="en-GB" dirty="0"/>
          </a:p>
        </p:txBody>
      </p:sp>
      <p:sp>
        <p:nvSpPr>
          <p:cNvPr id="6" name="Content Placeholder 6"/>
          <p:cNvSpPr>
            <a:spLocks noGrp="1"/>
          </p:cNvSpPr>
          <p:nvPr>
            <p:ph sz="quarter" idx="13" hasCustomPrompt="1"/>
          </p:nvPr>
        </p:nvSpPr>
        <p:spPr>
          <a:xfrm>
            <a:off x="628650" y="1358242"/>
            <a:ext cx="7886700" cy="4705675"/>
          </a:xfrm>
          <a:prstGeom prst="rect">
            <a:avLst/>
          </a:prstGeom>
        </p:spPr>
        <p:txBody>
          <a:bodyPr lIns="108000"/>
          <a:lstStyle>
            <a:lvl1pPr>
              <a:defRPr>
                <a:solidFill>
                  <a:schemeClr val="tx1"/>
                </a:solidFill>
                <a:latin typeface="Arial" panose="020B0604020202020204" pitchFamily="34" charset="0"/>
                <a:cs typeface="Arial" panose="020B0604020202020204" pitchFamily="34" charset="0"/>
              </a:defRPr>
            </a:lvl1pPr>
            <a:lvl2pPr>
              <a:defRPr sz="1800" baseline="0">
                <a:solidFill>
                  <a:schemeClr val="tx1"/>
                </a:solidFill>
                <a:latin typeface="Arial" panose="020B0604020202020204" pitchFamily="34" charset="0"/>
                <a:cs typeface="Arial" panose="020B0604020202020204" pitchFamily="34" charset="0"/>
              </a:defRPr>
            </a:lvl2pPr>
            <a:lvl3pPr>
              <a:defRPr sz="1500">
                <a:solidFill>
                  <a:schemeClr val="tx1"/>
                </a:solidFill>
                <a:latin typeface="Arial" panose="020B0604020202020204" pitchFamily="34" charset="0"/>
                <a:cs typeface="Arial" panose="020B0604020202020204" pitchFamily="34" charset="0"/>
              </a:defRPr>
            </a:lvl3pPr>
            <a:lvl4pPr marL="702000">
              <a:spcBef>
                <a:spcPts val="675"/>
              </a:spcBef>
              <a:buClr>
                <a:schemeClr val="bg1">
                  <a:lumMod val="75000"/>
                </a:schemeClr>
              </a:buClr>
              <a:defRPr sz="1350">
                <a:solidFill>
                  <a:schemeClr val="tx1"/>
                </a:solidFill>
                <a:latin typeface="Arial" panose="020B0604020202020204" pitchFamily="34" charset="0"/>
                <a:cs typeface="Arial" panose="020B0604020202020204" pitchFamily="34" charset="0"/>
              </a:defRPr>
            </a:lvl4pPr>
            <a:lvl5pPr marL="719550" indent="0">
              <a:spcBef>
                <a:spcPts val="675"/>
              </a:spcBef>
              <a:buClr>
                <a:schemeClr val="bg1">
                  <a:lumMod val="75000"/>
                </a:schemeClr>
              </a:buClr>
              <a:buNone/>
              <a:defRPr sz="1200">
                <a:solidFill>
                  <a:schemeClr val="tx1"/>
                </a:solidFill>
                <a:latin typeface="Arial" panose="020B0604020202020204" pitchFamily="34" charset="0"/>
                <a:cs typeface="Arial" panose="020B0604020202020204" pitchFamily="34" charset="0"/>
              </a:defRPr>
            </a:lvl5pPr>
          </a:lstStyle>
          <a:p>
            <a:pPr lvl="0"/>
            <a:r>
              <a:rPr lang="x-none" dirty="0"/>
              <a:t>Slide text first level</a:t>
            </a:r>
          </a:p>
          <a:p>
            <a:pPr lvl="1"/>
            <a:r>
              <a:rPr lang="x-none" dirty="0"/>
              <a:t>Slide text second level</a:t>
            </a:r>
          </a:p>
          <a:p>
            <a:pPr lvl="2"/>
            <a:r>
              <a:rPr lang="x-none" dirty="0"/>
              <a:t>Slide text third level</a:t>
            </a:r>
          </a:p>
          <a:p>
            <a:pPr lvl="3"/>
            <a:r>
              <a:rPr lang="x-none" dirty="0"/>
              <a:t>Slide text fourth level</a:t>
            </a:r>
            <a:endParaRPr lang="en-US" dirty="0"/>
          </a:p>
        </p:txBody>
      </p:sp>
      <p:cxnSp>
        <p:nvCxnSpPr>
          <p:cNvPr id="7" name="Straight Connector 6">
            <a:extLst>
              <a:ext uri="{FF2B5EF4-FFF2-40B4-BE49-F238E27FC236}">
                <a16:creationId xmlns:a16="http://schemas.microsoft.com/office/drawing/2014/main" id="{D42571EC-9B1F-4FEB-98C4-305A72F8CB96}"/>
              </a:ext>
            </a:extLst>
          </p:cNvPr>
          <p:cNvCxnSpPr/>
          <p:nvPr userDrawn="1"/>
        </p:nvCxnSpPr>
        <p:spPr>
          <a:xfrm>
            <a:off x="628650" y="1227962"/>
            <a:ext cx="7886700" cy="0"/>
          </a:xfrm>
          <a:prstGeom prst="line">
            <a:avLst/>
          </a:prstGeom>
          <a:ln w="6350" cmpd="sng">
            <a:solidFill>
              <a:srgbClr val="0C377B"/>
            </a:solidFill>
          </a:ln>
          <a:effectLst/>
        </p:spPr>
        <p:style>
          <a:lnRef idx="2">
            <a:schemeClr val="accent1"/>
          </a:lnRef>
          <a:fillRef idx="0">
            <a:schemeClr val="accent1"/>
          </a:fillRef>
          <a:effectRef idx="1">
            <a:schemeClr val="accent1"/>
          </a:effectRef>
          <a:fontRef idx="minor">
            <a:schemeClr val="tx1"/>
          </a:fontRef>
        </p:style>
      </p:cxnSp>
      <p:sp>
        <p:nvSpPr>
          <p:cNvPr id="8" name="Date Placeholder 7"/>
          <p:cNvSpPr>
            <a:spLocks noGrp="1"/>
          </p:cNvSpPr>
          <p:nvPr>
            <p:ph type="dt" sz="half" idx="14"/>
          </p:nvPr>
        </p:nvSpPr>
        <p:spPr>
          <a:xfrm>
            <a:off x="3403529" y="6356350"/>
            <a:ext cx="826169" cy="365125"/>
          </a:xfrm>
        </p:spPr>
        <p:txBody>
          <a:bodyPr/>
          <a:lstStyle/>
          <a:p>
            <a:endParaRPr lang="en-GB" dirty="0"/>
          </a:p>
        </p:txBody>
      </p:sp>
      <p:sp>
        <p:nvSpPr>
          <p:cNvPr id="9" name="Footer Placeholder 8"/>
          <p:cNvSpPr>
            <a:spLocks noGrp="1"/>
          </p:cNvSpPr>
          <p:nvPr>
            <p:ph type="ftr" sz="quarter" idx="15"/>
          </p:nvPr>
        </p:nvSpPr>
        <p:spPr>
          <a:xfrm>
            <a:off x="4395183" y="6356351"/>
            <a:ext cx="3670717" cy="365125"/>
          </a:xfrm>
        </p:spPr>
        <p:txBody>
          <a:bodyPr/>
          <a:lstStyle/>
          <a:p>
            <a:endParaRPr lang="en-GB" dirty="0"/>
          </a:p>
        </p:txBody>
      </p:sp>
      <p:sp>
        <p:nvSpPr>
          <p:cNvPr id="10" name="Slide Number Placeholder 9"/>
          <p:cNvSpPr>
            <a:spLocks noGrp="1"/>
          </p:cNvSpPr>
          <p:nvPr>
            <p:ph type="sldNum" sz="quarter" idx="16"/>
          </p:nvPr>
        </p:nvSpPr>
        <p:spPr/>
        <p:txBody>
          <a:bodyPr/>
          <a:lstStyle/>
          <a:p>
            <a:fld id="{1C151B33-829D-47D6-9AAB-F36ECA45A282}" type="slidenum">
              <a:rPr lang="en-GB" smtClean="0"/>
              <a:pPr/>
              <a:t>‹#›</a:t>
            </a:fld>
            <a:endParaRPr lang="en-GB"/>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616698" y="6258665"/>
            <a:ext cx="338175" cy="560494"/>
          </a:xfrm>
          <a:prstGeom prst="rect">
            <a:avLst/>
          </a:prstGeom>
        </p:spPr>
      </p:pic>
    </p:spTree>
    <p:extLst>
      <p:ext uri="{BB962C8B-B14F-4D97-AF65-F5344CB8AC3E}">
        <p14:creationId xmlns:p14="http://schemas.microsoft.com/office/powerpoint/2010/main" val="110623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2015-01-13_CERN_ENdept 13% h12mm 300dpi.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396000" y="6335170"/>
            <a:ext cx="1152182" cy="432830"/>
          </a:xfrm>
          <a:prstGeom prst="rect">
            <a:avLst/>
          </a:prstGeom>
        </p:spPr>
      </p:pic>
      <p:sp>
        <p:nvSpPr>
          <p:cNvPr id="2" name="Date Placeholder 1"/>
          <p:cNvSpPr>
            <a:spLocks noGrp="1"/>
          </p:cNvSpPr>
          <p:nvPr>
            <p:ph type="dt" sz="half" idx="2"/>
          </p:nvPr>
        </p:nvSpPr>
        <p:spPr>
          <a:xfrm>
            <a:off x="2295326" y="6356350"/>
            <a:ext cx="1371108" cy="365125"/>
          </a:xfrm>
          <a:prstGeom prst="rect">
            <a:avLst/>
          </a:prstGeom>
        </p:spPr>
        <p:txBody>
          <a:bodyPr vert="horz" lIns="91440" tIns="45720" rIns="91440" bIns="45720" rtlCol="0" anchor="ctr"/>
          <a:lstStyle>
            <a:lvl1pPr algn="l">
              <a:defRPr sz="1200" b="0" i="0">
                <a:solidFill>
                  <a:srgbClr val="729FCF"/>
                </a:solidFill>
                <a:latin typeface="+mn-lt"/>
                <a:cs typeface="Ubuntu Light"/>
              </a:defRPr>
            </a:lvl1pPr>
          </a:lstStyle>
          <a:p>
            <a:endParaRPr lang="en-US" dirty="0"/>
          </a:p>
        </p:txBody>
      </p:sp>
      <p:sp>
        <p:nvSpPr>
          <p:cNvPr id="3" name="Footer Placeholder 2"/>
          <p:cNvSpPr>
            <a:spLocks noGrp="1"/>
          </p:cNvSpPr>
          <p:nvPr>
            <p:ph type="ftr" sz="quarter" idx="3"/>
          </p:nvPr>
        </p:nvSpPr>
        <p:spPr>
          <a:xfrm>
            <a:off x="3666434" y="6356350"/>
            <a:ext cx="4290489" cy="365125"/>
          </a:xfrm>
          <a:prstGeom prst="rect">
            <a:avLst/>
          </a:prstGeom>
        </p:spPr>
        <p:txBody>
          <a:bodyPr vert="horz" lIns="91440" tIns="45720" rIns="91440" bIns="45720" rtlCol="0" anchor="ctr"/>
          <a:lstStyle>
            <a:lvl1pPr algn="ctr">
              <a:defRPr sz="1200" b="0" i="0">
                <a:solidFill>
                  <a:srgbClr val="729FCF"/>
                </a:solidFill>
                <a:latin typeface="+mn-lt"/>
                <a:cs typeface="Ubuntu Light"/>
              </a:defRPr>
            </a:lvl1pPr>
          </a:lstStyle>
          <a:p>
            <a:endParaRPr lang="en-US" dirty="0"/>
          </a:p>
        </p:txBody>
      </p:sp>
      <p:sp>
        <p:nvSpPr>
          <p:cNvPr id="4" name="Slide Number Placeholder 3"/>
          <p:cNvSpPr>
            <a:spLocks noGrp="1"/>
          </p:cNvSpPr>
          <p:nvPr>
            <p:ph type="sldNum" sz="quarter" idx="4"/>
          </p:nvPr>
        </p:nvSpPr>
        <p:spPr>
          <a:xfrm>
            <a:off x="7956924" y="6356350"/>
            <a:ext cx="729876" cy="365125"/>
          </a:xfrm>
          <a:prstGeom prst="rect">
            <a:avLst/>
          </a:prstGeom>
        </p:spPr>
        <p:txBody>
          <a:bodyPr vert="horz" lIns="91440" tIns="45720" rIns="91440" bIns="45720" rtlCol="0" anchor="ctr"/>
          <a:lstStyle>
            <a:lvl1pPr algn="r">
              <a:defRPr sz="1200" b="0" i="0">
                <a:solidFill>
                  <a:srgbClr val="729FCF"/>
                </a:solidFill>
                <a:latin typeface="+mn-lt"/>
                <a:cs typeface="Ubuntu Light"/>
              </a:defRPr>
            </a:lvl1pPr>
          </a:lstStyle>
          <a:p>
            <a:fld id="{8D6C380F-326D-3C40-9EE7-7FBAB0953422}" type="slidenum">
              <a:rPr lang="en-US" smtClean="0"/>
              <a:pPr/>
              <a:t>‹#›</a:t>
            </a:fld>
            <a:endParaRPr lang="en-US"/>
          </a:p>
        </p:txBody>
      </p:sp>
      <p:sp>
        <p:nvSpPr>
          <p:cNvPr id="30" name="Espace réservé du texte 29"/>
          <p:cNvSpPr>
            <a:spLocks noGrp="1"/>
          </p:cNvSpPr>
          <p:nvPr>
            <p:ph type="body" idx="1"/>
          </p:nvPr>
        </p:nvSpPr>
        <p:spPr>
          <a:xfrm>
            <a:off x="457200" y="1260000"/>
            <a:ext cx="8226854" cy="5028031"/>
          </a:xfrm>
          <a:prstGeom prst="rect">
            <a:avLst/>
          </a:prstGeom>
        </p:spPr>
        <p:txBody>
          <a:bodyPr vert="horz">
            <a:normAutofit/>
          </a:bodyPr>
          <a:lstStyle/>
          <a:p>
            <a:pPr lvl="0" eaLnBrk="1" latinLnBrk="0" hangingPunct="1"/>
            <a:r>
              <a:rPr kumimoji="0" lang="fr-CH" dirty="0"/>
              <a:t>Slide text first level</a:t>
            </a:r>
          </a:p>
          <a:p>
            <a:pPr lvl="1" eaLnBrk="1" latinLnBrk="0" hangingPunct="1"/>
            <a:r>
              <a:rPr kumimoji="0" lang="fr-CH" dirty="0"/>
              <a:t>Slide text second level</a:t>
            </a:r>
          </a:p>
          <a:p>
            <a:pPr lvl="2" eaLnBrk="1" latinLnBrk="0" hangingPunct="1"/>
            <a:r>
              <a:rPr kumimoji="0" lang="fr-CH" dirty="0"/>
              <a:t>Slide text third level</a:t>
            </a:r>
          </a:p>
          <a:p>
            <a:pPr lvl="3" eaLnBrk="1" latinLnBrk="0" hangingPunct="1"/>
            <a:r>
              <a:rPr kumimoji="0" lang="fr-CH" dirty="0"/>
              <a:t>Slide text fourth level</a:t>
            </a:r>
          </a:p>
          <a:p>
            <a:pPr lvl="4" eaLnBrk="1" latinLnBrk="0" hangingPunct="1"/>
            <a:r>
              <a:rPr kumimoji="0" lang="fr-CH" dirty="0"/>
              <a:t>Slide text fifth level</a:t>
            </a:r>
            <a:endParaRPr kumimoji="0" lang="en-US" dirty="0"/>
          </a:p>
        </p:txBody>
      </p:sp>
      <p:sp>
        <p:nvSpPr>
          <p:cNvPr id="9" name="Espace réservé du titre 8"/>
          <p:cNvSpPr>
            <a:spLocks noGrp="1"/>
          </p:cNvSpPr>
          <p:nvPr>
            <p:ph type="title"/>
          </p:nvPr>
        </p:nvSpPr>
        <p:spPr>
          <a:xfrm>
            <a:off x="457200" y="233493"/>
            <a:ext cx="8226854" cy="715840"/>
          </a:xfrm>
          <a:prstGeom prst="rect">
            <a:avLst/>
          </a:prstGeom>
        </p:spPr>
        <p:txBody>
          <a:bodyPr vert="horz" lIns="45720" rIns="45720" anchor="ctr">
            <a:normAutofit/>
          </a:bodyPr>
          <a:lstStyle/>
          <a:p>
            <a:r>
              <a:rPr kumimoji="0" lang="en-GB" noProof="0" dirty="0"/>
              <a:t>Slide Title</a:t>
            </a:r>
          </a:p>
        </p:txBody>
      </p:sp>
      <p:cxnSp>
        <p:nvCxnSpPr>
          <p:cNvPr id="8" name="Straight Connector 7"/>
          <p:cNvCxnSpPr/>
          <p:nvPr/>
        </p:nvCxnSpPr>
        <p:spPr>
          <a:xfrm>
            <a:off x="457200" y="6285763"/>
            <a:ext cx="8226854" cy="0"/>
          </a:xfrm>
          <a:prstGeom prst="line">
            <a:avLst/>
          </a:prstGeom>
          <a:ln w="6350" cmpd="sng">
            <a:solidFill>
              <a:srgbClr val="0C377B"/>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3" r:id="rId1"/>
    <p:sldLayoutId id="2147483681" r:id="rId2"/>
    <p:sldLayoutId id="2147483685" r:id="rId3"/>
    <p:sldLayoutId id="2147483682" r:id="rId4"/>
    <p:sldLayoutId id="2147483684" r:id="rId5"/>
    <p:sldLayoutId id="2147483680" r:id="rId6"/>
    <p:sldLayoutId id="2147483676" r:id="rId7"/>
    <p:sldLayoutId id="2147483686" r:id="rId8"/>
    <p:sldLayoutId id="2147483687" r:id="rId9"/>
  </p:sldLayoutIdLst>
  <p:hf hdr="0" ftr="0" dt="0"/>
  <p:txStyles>
    <p:titleStyle>
      <a:lvl1pPr algn="l" rtl="0" eaLnBrk="1" latinLnBrk="0" hangingPunct="1">
        <a:spcBef>
          <a:spcPct val="0"/>
        </a:spcBef>
        <a:buNone/>
        <a:defRPr kumimoji="0" sz="3600" b="0" i="0" kern="1200">
          <a:solidFill>
            <a:srgbClr val="0C377B"/>
          </a:solidFill>
          <a:latin typeface="+mj-lt"/>
          <a:ea typeface="+mj-ea"/>
          <a:cs typeface="Ubuntu Light"/>
        </a:defRPr>
      </a:lvl1pPr>
    </p:titleStyle>
    <p:body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6.jpeg"/><Relationship Id="rId7" Type="http://schemas.openxmlformats.org/officeDocument/2006/relationships/image" Target="../media/image17.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0.png"/><Relationship Id="rId4" Type="http://schemas.openxmlformats.org/officeDocument/2006/relationships/image" Target="../media/image47.jpe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dms.cern.ch/document/2615669/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cern.ch/adams/" TargetMode="External"/><Relationship Id="rId7" Type="http://schemas.openxmlformats.org/officeDocument/2006/relationships/image" Target="../media/image5.png"/><Relationship Id="rId2" Type="http://schemas.openxmlformats.org/officeDocument/2006/relationships/hyperlink" Target="https://charm.web.cern.ch/"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lms.cern.ch/" TargetMode="External"/><Relationship Id="rId4" Type="http://schemas.openxmlformats.org/officeDocument/2006/relationships/hyperlink" Target="https://charm.web.cern.ch/sites/charm.web.cern.ch/files/Tool/Charm_MonitoringTool_v2.jnlp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hyperlink" Target="https://edms.cern.ch/document/1553262/1"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edms.cern.ch/document/2615669/1"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5189" y="1140215"/>
            <a:ext cx="8265984" cy="1826363"/>
          </a:xfrm>
        </p:spPr>
        <p:txBody>
          <a:bodyPr/>
          <a:lstStyle/>
          <a:p>
            <a:r>
              <a:rPr lang="en-US" dirty="0"/>
              <a:t>CHARM TECHNICAL MEETING</a:t>
            </a:r>
            <a:br>
              <a:rPr lang="en-US" dirty="0"/>
            </a:br>
            <a:r>
              <a:rPr lang="en-US" dirty="0"/>
              <a:t> </a:t>
            </a:r>
            <a:r>
              <a:rPr lang="en-US" sz="2400" dirty="0"/>
              <a:t>29-03-2022</a:t>
            </a:r>
            <a:endParaRPr lang="en-US" dirty="0"/>
          </a:p>
        </p:txBody>
      </p:sp>
      <p:sp>
        <p:nvSpPr>
          <p:cNvPr id="3" name="Text Placeholder 2"/>
          <p:cNvSpPr>
            <a:spLocks noGrp="1"/>
          </p:cNvSpPr>
          <p:nvPr>
            <p:ph type="body" idx="1"/>
          </p:nvPr>
        </p:nvSpPr>
        <p:spPr>
          <a:xfrm>
            <a:off x="395189" y="3190877"/>
            <a:ext cx="8265984" cy="1066688"/>
          </a:xfrm>
        </p:spPr>
        <p:txBody>
          <a:bodyPr/>
          <a:lstStyle/>
          <a:p>
            <a:r>
              <a:rPr lang="en-US" dirty="0"/>
              <a:t>Jérôme LENDARO on behalf of CHARM team </a:t>
            </a:r>
          </a:p>
        </p:txBody>
      </p:sp>
      <p:pic>
        <p:nvPicPr>
          <p:cNvPr id="1026" name="Picture 2" descr="Hom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ome">
            <a:extLst>
              <a:ext uri="{FF2B5EF4-FFF2-40B4-BE49-F238E27FC236}">
                <a16:creationId xmlns:a16="http://schemas.microsoft.com/office/drawing/2014/main" id="{9B7D1241-478F-4D61-9ABA-2FC877F3DFF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285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Dry run : </a:t>
            </a:r>
            <a:r>
              <a:rPr lang="en-GB" sz="3600" dirty="0"/>
              <a:t>Preparation room 157/1-N26</a:t>
            </a:r>
            <a:endParaRPr lang="en-GB" dirty="0"/>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sp>
        <p:nvSpPr>
          <p:cNvPr id="7" name="TextBox 6">
            <a:extLst>
              <a:ext uri="{FF2B5EF4-FFF2-40B4-BE49-F238E27FC236}">
                <a16:creationId xmlns:a16="http://schemas.microsoft.com/office/drawing/2014/main" id="{564F0A91-8D90-48DB-BD47-C37C21151B20}"/>
              </a:ext>
            </a:extLst>
          </p:cNvPr>
          <p:cNvSpPr txBox="1"/>
          <p:nvPr/>
        </p:nvSpPr>
        <p:spPr>
          <a:xfrm>
            <a:off x="1165518" y="5747156"/>
            <a:ext cx="3215247" cy="369332"/>
          </a:xfrm>
          <a:prstGeom prst="rect">
            <a:avLst/>
          </a:prstGeom>
          <a:noFill/>
        </p:spPr>
        <p:txBody>
          <a:bodyPr wrap="square" rtlCol="0">
            <a:spAutoFit/>
          </a:bodyPr>
          <a:lstStyle/>
          <a:p>
            <a:r>
              <a:rPr lang="en-US" i="1" dirty="0"/>
              <a:t>Data acquisition patch panel</a:t>
            </a:r>
          </a:p>
        </p:txBody>
      </p:sp>
      <p:sp>
        <p:nvSpPr>
          <p:cNvPr id="9" name="TextBox 8">
            <a:extLst>
              <a:ext uri="{FF2B5EF4-FFF2-40B4-BE49-F238E27FC236}">
                <a16:creationId xmlns:a16="http://schemas.microsoft.com/office/drawing/2014/main" id="{DB78D843-D114-46D6-A852-7EC1C8466A14}"/>
              </a:ext>
            </a:extLst>
          </p:cNvPr>
          <p:cNvSpPr txBox="1"/>
          <p:nvPr/>
        </p:nvSpPr>
        <p:spPr>
          <a:xfrm>
            <a:off x="5289345" y="5724003"/>
            <a:ext cx="2732395" cy="369332"/>
          </a:xfrm>
          <a:prstGeom prst="rect">
            <a:avLst/>
          </a:prstGeom>
          <a:noFill/>
        </p:spPr>
        <p:txBody>
          <a:bodyPr wrap="square" rtlCol="0">
            <a:spAutoFit/>
          </a:bodyPr>
          <a:lstStyle/>
          <a:p>
            <a:pPr algn="ctr"/>
            <a:r>
              <a:rPr lang="en-US" i="1" dirty="0"/>
              <a:t>Irradiation panel</a:t>
            </a:r>
          </a:p>
        </p:txBody>
      </p:sp>
      <p:pic>
        <p:nvPicPr>
          <p:cNvPr id="13" name="Picture 12" descr="A picture containing indoor, electronics, green, computer&#10;&#10;Description automatically generated">
            <a:extLst>
              <a:ext uri="{FF2B5EF4-FFF2-40B4-BE49-F238E27FC236}">
                <a16:creationId xmlns:a16="http://schemas.microsoft.com/office/drawing/2014/main" id="{69AEC702-E31E-4BAF-BC83-31557E11B4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4089753" y="1726835"/>
            <a:ext cx="4568192" cy="3426144"/>
          </a:xfrm>
          <a:prstGeom prst="rect">
            <a:avLst/>
          </a:prstGeom>
        </p:spPr>
      </p:pic>
      <p:pic>
        <p:nvPicPr>
          <p:cNvPr id="15" name="Picture 14" descr="A picture containing text, electronics, shelf&#10;&#10;Description automatically generated">
            <a:extLst>
              <a:ext uri="{FF2B5EF4-FFF2-40B4-BE49-F238E27FC236}">
                <a16:creationId xmlns:a16="http://schemas.microsoft.com/office/drawing/2014/main" id="{8EE8A243-8E2E-43B0-B52C-C50FF420E9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83597" y="1705021"/>
            <a:ext cx="4568192" cy="3426144"/>
          </a:xfrm>
          <a:prstGeom prst="rect">
            <a:avLst/>
          </a:prstGeom>
        </p:spPr>
      </p:pic>
      <p:sp>
        <p:nvSpPr>
          <p:cNvPr id="16" name="Slide Number Placeholder 15">
            <a:extLst>
              <a:ext uri="{FF2B5EF4-FFF2-40B4-BE49-F238E27FC236}">
                <a16:creationId xmlns:a16="http://schemas.microsoft.com/office/drawing/2014/main" id="{52F290DB-4032-41A0-9699-53029691944E}"/>
              </a:ext>
            </a:extLst>
          </p:cNvPr>
          <p:cNvSpPr>
            <a:spLocks noGrp="1"/>
          </p:cNvSpPr>
          <p:nvPr>
            <p:ph type="sldNum" sz="quarter" idx="12"/>
          </p:nvPr>
        </p:nvSpPr>
        <p:spPr/>
        <p:txBody>
          <a:bodyPr/>
          <a:lstStyle/>
          <a:p>
            <a:fld id="{8D6C380F-326D-3C40-9EE7-7FBAB0953422}" type="slidenum">
              <a:rPr lang="en-US" smtClean="0"/>
              <a:pPr/>
              <a:t>10</a:t>
            </a:fld>
            <a:endParaRPr lang="en-US"/>
          </a:p>
        </p:txBody>
      </p:sp>
      <p:pic>
        <p:nvPicPr>
          <p:cNvPr id="17" name="Picture 2" descr="Home">
            <a:extLst>
              <a:ext uri="{FF2B5EF4-FFF2-40B4-BE49-F238E27FC236}">
                <a16:creationId xmlns:a16="http://schemas.microsoft.com/office/drawing/2014/main" id="{AC6F6EA5-DDBB-47DF-8AE6-46AFA477D82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ome">
            <a:extLst>
              <a:ext uri="{FF2B5EF4-FFF2-40B4-BE49-F238E27FC236}">
                <a16:creationId xmlns:a16="http://schemas.microsoft.com/office/drawing/2014/main" id="{217DAC58-0DFB-4913-B27A-328736553FE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CAB5B58B-F5FD-4B93-AB28-ED3F4F4752E7}"/>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48423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Dry run : </a:t>
            </a:r>
            <a:r>
              <a:rPr lang="en-GB" sz="3600" dirty="0"/>
              <a:t>Preparation room 157/1-N26</a:t>
            </a:r>
            <a:endParaRPr lang="en-GB" dirty="0"/>
          </a:p>
        </p:txBody>
      </p:sp>
      <p:sp>
        <p:nvSpPr>
          <p:cNvPr id="4" name="Content Placeholder 3"/>
          <p:cNvSpPr>
            <a:spLocks noGrp="1"/>
          </p:cNvSpPr>
          <p:nvPr>
            <p:ph sz="quarter" idx="13"/>
          </p:nvPr>
        </p:nvSpPr>
        <p:spPr/>
        <p:txBody>
          <a:bodyPr>
            <a:normAutofit/>
          </a:bodyPr>
          <a:lstStyle/>
          <a:p>
            <a:r>
              <a:rPr lang="en-GB" sz="1800" dirty="0"/>
              <a:t>Data acquisition electronic installed inside “</a:t>
            </a:r>
            <a:r>
              <a:rPr lang="en-GB" sz="1800" dirty="0" err="1"/>
              <a:t>LabRack</a:t>
            </a:r>
            <a:r>
              <a:rPr lang="en-GB" sz="1800" dirty="0"/>
              <a:t>” provided by CHARM. Users can also bring their own rack pre-equipped  			     (edh handling request to be done to move the rack at 1</a:t>
            </a:r>
            <a:r>
              <a:rPr lang="en-GB" sz="1800" baseline="30000" dirty="0"/>
              <a:t>st</a:t>
            </a:r>
            <a:r>
              <a:rPr lang="en-GB" sz="1800" dirty="0"/>
              <a:t> floor)</a:t>
            </a:r>
          </a:p>
          <a:p>
            <a:r>
              <a:rPr lang="en-GB" sz="1800" dirty="0"/>
              <a:t>Irradiated material installed in the test rack, the overhead conveyor or Montrac mock-up</a:t>
            </a:r>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pic>
        <p:nvPicPr>
          <p:cNvPr id="2" name="Picture 1">
            <a:extLst>
              <a:ext uri="{FF2B5EF4-FFF2-40B4-BE49-F238E27FC236}">
                <a16:creationId xmlns:a16="http://schemas.microsoft.com/office/drawing/2014/main" id="{64E60F2D-AA15-4632-9948-6742527E60DA}"/>
              </a:ext>
            </a:extLst>
          </p:cNvPr>
          <p:cNvPicPr>
            <a:picLocks noChangeAspect="1"/>
          </p:cNvPicPr>
          <p:nvPr/>
        </p:nvPicPr>
        <p:blipFill>
          <a:blip r:embed="rId3"/>
          <a:stretch>
            <a:fillRect/>
          </a:stretch>
        </p:blipFill>
        <p:spPr>
          <a:xfrm>
            <a:off x="1797631" y="2882874"/>
            <a:ext cx="2342775" cy="3118996"/>
          </a:xfrm>
          <a:prstGeom prst="rect">
            <a:avLst/>
          </a:prstGeom>
        </p:spPr>
      </p:pic>
      <p:sp>
        <p:nvSpPr>
          <p:cNvPr id="7" name="TextBox 6">
            <a:extLst>
              <a:ext uri="{FF2B5EF4-FFF2-40B4-BE49-F238E27FC236}">
                <a16:creationId xmlns:a16="http://schemas.microsoft.com/office/drawing/2014/main" id="{564F0A91-8D90-48DB-BD47-C37C21151B20}"/>
              </a:ext>
            </a:extLst>
          </p:cNvPr>
          <p:cNvSpPr txBox="1"/>
          <p:nvPr/>
        </p:nvSpPr>
        <p:spPr>
          <a:xfrm>
            <a:off x="1602820" y="6038842"/>
            <a:ext cx="2732395" cy="369332"/>
          </a:xfrm>
          <a:prstGeom prst="rect">
            <a:avLst/>
          </a:prstGeom>
          <a:noFill/>
        </p:spPr>
        <p:txBody>
          <a:bodyPr wrap="square" rtlCol="0">
            <a:spAutoFit/>
          </a:bodyPr>
          <a:lstStyle/>
          <a:p>
            <a:r>
              <a:rPr lang="en-US" i="1" dirty="0"/>
              <a:t>Data acquisition system </a:t>
            </a:r>
          </a:p>
        </p:txBody>
      </p:sp>
      <p:pic>
        <p:nvPicPr>
          <p:cNvPr id="8" name="Picture 7">
            <a:extLst>
              <a:ext uri="{FF2B5EF4-FFF2-40B4-BE49-F238E27FC236}">
                <a16:creationId xmlns:a16="http://schemas.microsoft.com/office/drawing/2014/main" id="{56512681-313C-46D3-9CB4-5638AB03CBE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4857172" y="3268634"/>
            <a:ext cx="3123697" cy="2342774"/>
          </a:xfrm>
          <a:prstGeom prst="rect">
            <a:avLst/>
          </a:prstGeom>
        </p:spPr>
      </p:pic>
      <p:sp>
        <p:nvSpPr>
          <p:cNvPr id="9" name="TextBox 8">
            <a:extLst>
              <a:ext uri="{FF2B5EF4-FFF2-40B4-BE49-F238E27FC236}">
                <a16:creationId xmlns:a16="http://schemas.microsoft.com/office/drawing/2014/main" id="{DB78D843-D114-46D6-A852-7EC1C8466A14}"/>
              </a:ext>
            </a:extLst>
          </p:cNvPr>
          <p:cNvSpPr txBox="1"/>
          <p:nvPr/>
        </p:nvSpPr>
        <p:spPr>
          <a:xfrm>
            <a:off x="4959606" y="6082150"/>
            <a:ext cx="2732395" cy="369332"/>
          </a:xfrm>
          <a:prstGeom prst="rect">
            <a:avLst/>
          </a:prstGeom>
          <a:noFill/>
        </p:spPr>
        <p:txBody>
          <a:bodyPr wrap="square" rtlCol="0">
            <a:spAutoFit/>
          </a:bodyPr>
          <a:lstStyle/>
          <a:p>
            <a:pPr algn="ctr"/>
            <a:r>
              <a:rPr lang="en-US" i="1" dirty="0"/>
              <a:t>Material to be irradiated</a:t>
            </a:r>
          </a:p>
        </p:txBody>
      </p:sp>
      <p:sp>
        <p:nvSpPr>
          <p:cNvPr id="10" name="Slide Number Placeholder 9">
            <a:extLst>
              <a:ext uri="{FF2B5EF4-FFF2-40B4-BE49-F238E27FC236}">
                <a16:creationId xmlns:a16="http://schemas.microsoft.com/office/drawing/2014/main" id="{A3344D45-0DE3-487B-A716-63148FA35049}"/>
              </a:ext>
            </a:extLst>
          </p:cNvPr>
          <p:cNvSpPr>
            <a:spLocks noGrp="1"/>
          </p:cNvSpPr>
          <p:nvPr>
            <p:ph type="sldNum" sz="quarter" idx="12"/>
          </p:nvPr>
        </p:nvSpPr>
        <p:spPr/>
        <p:txBody>
          <a:bodyPr/>
          <a:lstStyle/>
          <a:p>
            <a:fld id="{8D6C380F-326D-3C40-9EE7-7FBAB0953422}" type="slidenum">
              <a:rPr lang="en-US" smtClean="0"/>
              <a:pPr/>
              <a:t>11</a:t>
            </a:fld>
            <a:endParaRPr lang="en-US"/>
          </a:p>
        </p:txBody>
      </p:sp>
      <p:pic>
        <p:nvPicPr>
          <p:cNvPr id="11" name="Picture 2" descr="Home">
            <a:extLst>
              <a:ext uri="{FF2B5EF4-FFF2-40B4-BE49-F238E27FC236}">
                <a16:creationId xmlns:a16="http://schemas.microsoft.com/office/drawing/2014/main" id="{77F1DB82-2909-4B06-854C-C640D2B5D8E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me">
            <a:extLst>
              <a:ext uri="{FF2B5EF4-FFF2-40B4-BE49-F238E27FC236}">
                <a16:creationId xmlns:a16="http://schemas.microsoft.com/office/drawing/2014/main" id="{7175C2AA-BA8D-475F-B574-DB777984BCA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1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Dry run : </a:t>
            </a:r>
            <a:r>
              <a:rPr lang="en-GB" sz="3600" dirty="0"/>
              <a:t>Preparation room 157/1-N26</a:t>
            </a:r>
            <a:endParaRPr lang="en-GB" dirty="0"/>
          </a:p>
        </p:txBody>
      </p:sp>
      <p:sp>
        <p:nvSpPr>
          <p:cNvPr id="4" name="Content Placeholder 3"/>
          <p:cNvSpPr>
            <a:spLocks noGrp="1"/>
          </p:cNvSpPr>
          <p:nvPr>
            <p:ph sz="quarter" idx="13"/>
          </p:nvPr>
        </p:nvSpPr>
        <p:spPr/>
        <p:txBody>
          <a:bodyPr>
            <a:normAutofit/>
          </a:bodyPr>
          <a:lstStyle/>
          <a:p>
            <a:r>
              <a:rPr lang="en-GB" sz="1800" dirty="0"/>
              <a:t>Starting from Wednesday afternoon the week before the beam test</a:t>
            </a:r>
          </a:p>
          <a:p>
            <a:r>
              <a:rPr lang="en-GB" sz="1800" dirty="0"/>
              <a:t>Use UPS protected 230V sockets (orange label)</a:t>
            </a:r>
          </a:p>
          <a:p>
            <a:r>
              <a:rPr lang="en-GB" sz="1800" dirty="0"/>
              <a:t>Please keep the room tidy </a:t>
            </a:r>
          </a:p>
          <a:p>
            <a:r>
              <a:rPr lang="en-GB" sz="1800" dirty="0"/>
              <a:t>No tools or instruments available</a:t>
            </a:r>
          </a:p>
          <a:p>
            <a:r>
              <a:rPr lang="en-GB" sz="1800" dirty="0"/>
              <a:t>Cables must be properly labelled and as easy and fast as possible to connect /disconnect (no terminal screw)</a:t>
            </a:r>
          </a:p>
          <a:p>
            <a:r>
              <a:rPr lang="en-GB" sz="1800" dirty="0"/>
              <a:t>No dangerous active parts (&lt;50V) accessible (IP2x)</a:t>
            </a:r>
          </a:p>
          <a:p>
            <a:r>
              <a:rPr lang="en-GB" sz="1800" dirty="0"/>
              <a:t>Water leak detection to be implemented in case use of water cooling</a:t>
            </a:r>
          </a:p>
          <a:p>
            <a:r>
              <a:rPr lang="en-GB" sz="1800" dirty="0"/>
              <a:t>Please inform CHARM team in case of problem or delay expected</a:t>
            </a:r>
          </a:p>
          <a:p>
            <a:r>
              <a:rPr lang="en-GB" sz="1800" dirty="0"/>
              <a:t>Cables used to connect the patch panels should be the cables that will be used for the irradiation test (already installed or not in the cable holder)</a:t>
            </a:r>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sp>
        <p:nvSpPr>
          <p:cNvPr id="2" name="Slide Number Placeholder 1">
            <a:extLst>
              <a:ext uri="{FF2B5EF4-FFF2-40B4-BE49-F238E27FC236}">
                <a16:creationId xmlns:a16="http://schemas.microsoft.com/office/drawing/2014/main" id="{E676D337-26ED-42C4-8602-45173FF2003E}"/>
              </a:ext>
            </a:extLst>
          </p:cNvPr>
          <p:cNvSpPr>
            <a:spLocks noGrp="1"/>
          </p:cNvSpPr>
          <p:nvPr>
            <p:ph type="sldNum" sz="quarter" idx="12"/>
          </p:nvPr>
        </p:nvSpPr>
        <p:spPr/>
        <p:txBody>
          <a:bodyPr/>
          <a:lstStyle/>
          <a:p>
            <a:fld id="{8D6C380F-326D-3C40-9EE7-7FBAB0953422}" type="slidenum">
              <a:rPr lang="en-US" smtClean="0"/>
              <a:pPr/>
              <a:t>12</a:t>
            </a:fld>
            <a:endParaRPr lang="en-US"/>
          </a:p>
        </p:txBody>
      </p:sp>
      <p:pic>
        <p:nvPicPr>
          <p:cNvPr id="7" name="Picture 2" descr="Home">
            <a:extLst>
              <a:ext uri="{FF2B5EF4-FFF2-40B4-BE49-F238E27FC236}">
                <a16:creationId xmlns:a16="http://schemas.microsoft.com/office/drawing/2014/main" id="{A9DCE98D-CED0-4388-AA1A-8368C86C77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2A72D69F-73A7-479D-BE2D-B83FE04910B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647FE61B-18A5-4A15-B1A1-F48FB8F4B95B}"/>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20589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Cables lengths</a:t>
            </a:r>
            <a:endParaRPr lang="en-GB" dirty="0"/>
          </a:p>
        </p:txBody>
      </p:sp>
      <p:sp>
        <p:nvSpPr>
          <p:cNvPr id="4" name="Content Placeholder 3"/>
          <p:cNvSpPr>
            <a:spLocks noGrp="1"/>
          </p:cNvSpPr>
          <p:nvPr>
            <p:ph sz="quarter" idx="13"/>
          </p:nvPr>
        </p:nvSpPr>
        <p:spPr/>
        <p:txBody>
          <a:bodyPr>
            <a:normAutofit/>
          </a:bodyPr>
          <a:lstStyle/>
          <a:p>
            <a:r>
              <a:rPr lang="en-GB" sz="1800" dirty="0"/>
              <a:t>Permanent cables between patch panels : 17m</a:t>
            </a:r>
          </a:p>
          <a:p>
            <a:r>
              <a:rPr lang="en-GB" sz="1800" dirty="0"/>
              <a:t>Data acquisition system : 3m</a:t>
            </a:r>
          </a:p>
          <a:p>
            <a:r>
              <a:rPr lang="en-GB" sz="1800" dirty="0"/>
              <a:t>G0 (wall) : 8m</a:t>
            </a:r>
          </a:p>
          <a:p>
            <a:r>
              <a:rPr lang="en-GB" sz="1800" dirty="0"/>
              <a:t>G16 (overhead conveyor) : permanent cables installed, 45m</a:t>
            </a:r>
          </a:p>
          <a:p>
            <a:r>
              <a:rPr lang="en-GB" sz="1800" dirty="0"/>
              <a:t>Montrac : case by case</a:t>
            </a:r>
          </a:p>
          <a:p>
            <a:r>
              <a:rPr lang="en-GB" sz="1800" dirty="0"/>
              <a:t>Mobile rack :</a:t>
            </a:r>
          </a:p>
          <a:p>
            <a:endParaRPr lang="en-GB" sz="1800" dirty="0"/>
          </a:p>
          <a:p>
            <a:endParaRPr lang="en-GB" sz="1800" dirty="0"/>
          </a:p>
          <a:p>
            <a:endParaRPr lang="en-GB" sz="1800" dirty="0"/>
          </a:p>
          <a:p>
            <a:endParaRPr lang="en-GB" sz="1800" dirty="0"/>
          </a:p>
          <a:p>
            <a:endParaRPr lang="en-GB" sz="1800" dirty="0"/>
          </a:p>
          <a:p>
            <a:r>
              <a:rPr lang="en-GB" sz="1800" dirty="0"/>
              <a:t>https://charm.web.cern.ch/content/cables-and-networking </a:t>
            </a:r>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graphicFrame>
        <p:nvGraphicFramePr>
          <p:cNvPr id="10" name="Table 10">
            <a:extLst>
              <a:ext uri="{FF2B5EF4-FFF2-40B4-BE49-F238E27FC236}">
                <a16:creationId xmlns:a16="http://schemas.microsoft.com/office/drawing/2014/main" id="{7CB8CE66-F4F0-4730-8F7B-EF318ECE8701}"/>
              </a:ext>
            </a:extLst>
          </p:cNvPr>
          <p:cNvGraphicFramePr>
            <a:graphicFrameLocks noGrp="1"/>
          </p:cNvGraphicFramePr>
          <p:nvPr>
            <p:extLst>
              <p:ext uri="{D42A27DB-BD31-4B8C-83A1-F6EECF244321}">
                <p14:modId xmlns:p14="http://schemas.microsoft.com/office/powerpoint/2010/main" val="3633748441"/>
              </p:ext>
            </p:extLst>
          </p:nvPr>
        </p:nvGraphicFramePr>
        <p:xfrm>
          <a:off x="787990" y="3896199"/>
          <a:ext cx="7726296" cy="1483360"/>
        </p:xfrm>
        <a:graphic>
          <a:graphicData uri="http://schemas.openxmlformats.org/drawingml/2006/table">
            <a:tbl>
              <a:tblPr firstRow="1" bandRow="1">
                <a:tableStyleId>{5C22544A-7EE6-4342-B048-85BDC9FD1C3A}</a:tableStyleId>
              </a:tblPr>
              <a:tblGrid>
                <a:gridCol w="2575432">
                  <a:extLst>
                    <a:ext uri="{9D8B030D-6E8A-4147-A177-3AD203B41FA5}">
                      <a16:colId xmlns:a16="http://schemas.microsoft.com/office/drawing/2014/main" val="897585642"/>
                    </a:ext>
                  </a:extLst>
                </a:gridCol>
                <a:gridCol w="2575432">
                  <a:extLst>
                    <a:ext uri="{9D8B030D-6E8A-4147-A177-3AD203B41FA5}">
                      <a16:colId xmlns:a16="http://schemas.microsoft.com/office/drawing/2014/main" val="3469576296"/>
                    </a:ext>
                  </a:extLst>
                </a:gridCol>
                <a:gridCol w="2575432">
                  <a:extLst>
                    <a:ext uri="{9D8B030D-6E8A-4147-A177-3AD203B41FA5}">
                      <a16:colId xmlns:a16="http://schemas.microsoft.com/office/drawing/2014/main" val="3192740540"/>
                    </a:ext>
                  </a:extLst>
                </a:gridCol>
              </a:tblGrid>
              <a:tr h="370840">
                <a:tc>
                  <a:txBody>
                    <a:bodyPr/>
                    <a:lstStyle/>
                    <a:p>
                      <a:r>
                        <a:rPr lang="en-US" dirty="0"/>
                        <a:t>Test position</a:t>
                      </a:r>
                    </a:p>
                  </a:txBody>
                  <a:tcPr/>
                </a:tc>
                <a:tc>
                  <a:txBody>
                    <a:bodyPr/>
                    <a:lstStyle/>
                    <a:p>
                      <a:r>
                        <a:rPr lang="en-US" dirty="0"/>
                        <a:t>Cable holder </a:t>
                      </a:r>
                      <a:r>
                        <a:rPr lang="en-US" dirty="0" err="1"/>
                        <a:t>lenght</a:t>
                      </a:r>
                      <a:endParaRPr lang="en-US" dirty="0"/>
                    </a:p>
                  </a:txBody>
                  <a:tcPr/>
                </a:tc>
                <a:tc>
                  <a:txBody>
                    <a:bodyPr/>
                    <a:lstStyle/>
                    <a:p>
                      <a:r>
                        <a:rPr lang="en-US" dirty="0"/>
                        <a:t>Cable total </a:t>
                      </a:r>
                      <a:r>
                        <a:rPr lang="en-US" dirty="0" err="1"/>
                        <a:t>lenght</a:t>
                      </a:r>
                      <a:endParaRPr lang="en-US" dirty="0"/>
                    </a:p>
                  </a:txBody>
                  <a:tcPr/>
                </a:tc>
                <a:extLst>
                  <a:ext uri="{0D108BD9-81ED-4DB2-BD59-A6C34878D82A}">
                    <a16:rowId xmlns:a16="http://schemas.microsoft.com/office/drawing/2014/main" val="2724789611"/>
                  </a:ext>
                </a:extLst>
              </a:tr>
              <a:tr h="370840">
                <a:tc>
                  <a:txBody>
                    <a:bodyPr/>
                    <a:lstStyle/>
                    <a:p>
                      <a:r>
                        <a:rPr lang="en-US" dirty="0"/>
                        <a:t>1 to 3</a:t>
                      </a:r>
                    </a:p>
                  </a:txBody>
                  <a:tcPr/>
                </a:tc>
                <a:tc>
                  <a:txBody>
                    <a:bodyPr/>
                    <a:lstStyle/>
                    <a:p>
                      <a:r>
                        <a:rPr lang="en-US" dirty="0"/>
                        <a:t>10.8m</a:t>
                      </a:r>
                    </a:p>
                  </a:txBody>
                  <a:tcPr/>
                </a:tc>
                <a:tc>
                  <a:txBody>
                    <a:bodyPr/>
                    <a:lstStyle/>
                    <a:p>
                      <a:r>
                        <a:rPr lang="en-US" b="1" dirty="0"/>
                        <a:t>15m</a:t>
                      </a:r>
                    </a:p>
                  </a:txBody>
                  <a:tcPr/>
                </a:tc>
                <a:extLst>
                  <a:ext uri="{0D108BD9-81ED-4DB2-BD59-A6C34878D82A}">
                    <a16:rowId xmlns:a16="http://schemas.microsoft.com/office/drawing/2014/main" val="2140472260"/>
                  </a:ext>
                </a:extLst>
              </a:tr>
              <a:tr h="370840">
                <a:tc>
                  <a:txBody>
                    <a:bodyPr/>
                    <a:lstStyle/>
                    <a:p>
                      <a:r>
                        <a:rPr lang="en-US" dirty="0"/>
                        <a:t>4 to 10</a:t>
                      </a:r>
                    </a:p>
                  </a:txBody>
                  <a:tcPr/>
                </a:tc>
                <a:tc>
                  <a:txBody>
                    <a:bodyPr/>
                    <a:lstStyle/>
                    <a:p>
                      <a:r>
                        <a:rPr lang="en-US" dirty="0"/>
                        <a:t>15.6m</a:t>
                      </a:r>
                    </a:p>
                  </a:txBody>
                  <a:tcPr/>
                </a:tc>
                <a:tc>
                  <a:txBody>
                    <a:bodyPr/>
                    <a:lstStyle/>
                    <a:p>
                      <a:r>
                        <a:rPr lang="en-US" b="1" dirty="0"/>
                        <a:t>19m</a:t>
                      </a:r>
                    </a:p>
                  </a:txBody>
                  <a:tcPr/>
                </a:tc>
                <a:extLst>
                  <a:ext uri="{0D108BD9-81ED-4DB2-BD59-A6C34878D82A}">
                    <a16:rowId xmlns:a16="http://schemas.microsoft.com/office/drawing/2014/main" val="238678451"/>
                  </a:ext>
                </a:extLst>
              </a:tr>
              <a:tr h="370840">
                <a:tc>
                  <a:txBody>
                    <a:bodyPr/>
                    <a:lstStyle/>
                    <a:p>
                      <a:r>
                        <a:rPr lang="en-US" dirty="0"/>
                        <a:t>11 to 13</a:t>
                      </a:r>
                    </a:p>
                  </a:txBody>
                  <a:tcPr/>
                </a:tc>
                <a:tc>
                  <a:txBody>
                    <a:bodyPr/>
                    <a:lstStyle/>
                    <a:p>
                      <a:r>
                        <a:rPr lang="en-US" dirty="0"/>
                        <a:t>20.4m</a:t>
                      </a:r>
                    </a:p>
                  </a:txBody>
                  <a:tcPr/>
                </a:tc>
                <a:tc>
                  <a:txBody>
                    <a:bodyPr/>
                    <a:lstStyle/>
                    <a:p>
                      <a:r>
                        <a:rPr lang="en-US" b="1" dirty="0"/>
                        <a:t>24m</a:t>
                      </a:r>
                    </a:p>
                  </a:txBody>
                  <a:tcPr/>
                </a:tc>
                <a:extLst>
                  <a:ext uri="{0D108BD9-81ED-4DB2-BD59-A6C34878D82A}">
                    <a16:rowId xmlns:a16="http://schemas.microsoft.com/office/drawing/2014/main" val="939572492"/>
                  </a:ext>
                </a:extLst>
              </a:tr>
            </a:tbl>
          </a:graphicData>
        </a:graphic>
      </p:graphicFrame>
      <p:sp>
        <p:nvSpPr>
          <p:cNvPr id="11" name="Slide Number Placeholder 10">
            <a:extLst>
              <a:ext uri="{FF2B5EF4-FFF2-40B4-BE49-F238E27FC236}">
                <a16:creationId xmlns:a16="http://schemas.microsoft.com/office/drawing/2014/main" id="{81FFDFD1-FF2B-4CCE-B7A7-1C9342631711}"/>
              </a:ext>
            </a:extLst>
          </p:cNvPr>
          <p:cNvSpPr>
            <a:spLocks noGrp="1"/>
          </p:cNvSpPr>
          <p:nvPr>
            <p:ph type="sldNum" sz="quarter" idx="12"/>
          </p:nvPr>
        </p:nvSpPr>
        <p:spPr/>
        <p:txBody>
          <a:bodyPr/>
          <a:lstStyle/>
          <a:p>
            <a:fld id="{8D6C380F-326D-3C40-9EE7-7FBAB0953422}" type="slidenum">
              <a:rPr lang="en-US" smtClean="0"/>
              <a:pPr/>
              <a:t>13</a:t>
            </a:fld>
            <a:endParaRPr lang="en-US"/>
          </a:p>
        </p:txBody>
      </p:sp>
      <p:pic>
        <p:nvPicPr>
          <p:cNvPr id="12" name="Picture 2" descr="Home">
            <a:extLst>
              <a:ext uri="{FF2B5EF4-FFF2-40B4-BE49-F238E27FC236}">
                <a16:creationId xmlns:a16="http://schemas.microsoft.com/office/drawing/2014/main" id="{4A0DA926-2E2F-49A8-957D-934A535118C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ome">
            <a:extLst>
              <a:ext uri="{FF2B5EF4-FFF2-40B4-BE49-F238E27FC236}">
                <a16:creationId xmlns:a16="http://schemas.microsoft.com/office/drawing/2014/main" id="{FF02D4AA-36DF-4004-8A8E-961B8154DB1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066B50E3-C86B-407D-849D-0E44BB100F74}"/>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1167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73C641F5-A4D1-4D46-84C3-87864CE21A9C}"/>
              </a:ext>
            </a:extLst>
          </p:cNvPr>
          <p:cNvSpPr>
            <a:spLocks noGrp="1"/>
          </p:cNvSpPr>
          <p:nvPr>
            <p:ph sz="quarter" idx="13"/>
          </p:nvPr>
        </p:nvSpPr>
        <p:spPr>
          <a:xfrm>
            <a:off x="457200" y="1260000"/>
            <a:ext cx="8226425" cy="5016068"/>
          </a:xfrm>
        </p:spPr>
        <p:txBody>
          <a:bodyPr>
            <a:normAutofit/>
          </a:bodyPr>
          <a:lstStyle/>
          <a:p>
            <a:r>
              <a:rPr lang="en-US" sz="1800" dirty="0"/>
              <a:t>19’’ frame</a:t>
            </a:r>
          </a:p>
          <a:p>
            <a:r>
              <a:rPr lang="en-US" sz="1800" dirty="0"/>
              <a:t>Height 1620mm (34U)</a:t>
            </a:r>
          </a:p>
          <a:p>
            <a:r>
              <a:rPr lang="en-GB" sz="1800" dirty="0"/>
              <a:t>Width: 600 mm</a:t>
            </a:r>
          </a:p>
          <a:p>
            <a:r>
              <a:rPr lang="en-GB" sz="1800" dirty="0"/>
              <a:t>Depth: 900 mm</a:t>
            </a:r>
          </a:p>
          <a:p>
            <a:pPr marL="0" indent="0">
              <a:buNone/>
            </a:pPr>
            <a:endParaRPr lang="en-US" sz="1800" dirty="0"/>
          </a:p>
        </p:txBody>
      </p:sp>
      <p:sp>
        <p:nvSpPr>
          <p:cNvPr id="2" name="Title 1">
            <a:extLst>
              <a:ext uri="{FF2B5EF4-FFF2-40B4-BE49-F238E27FC236}">
                <a16:creationId xmlns:a16="http://schemas.microsoft.com/office/drawing/2014/main" id="{EDC8B95E-81A3-4A58-9157-23D5C7C445F8}"/>
              </a:ext>
            </a:extLst>
          </p:cNvPr>
          <p:cNvSpPr>
            <a:spLocks noGrp="1"/>
          </p:cNvSpPr>
          <p:nvPr>
            <p:ph type="title"/>
          </p:nvPr>
        </p:nvSpPr>
        <p:spPr/>
        <p:txBody>
          <a:bodyPr/>
          <a:lstStyle/>
          <a:p>
            <a:r>
              <a:rPr lang="en-US" dirty="0"/>
              <a:t>AGV conveyor (Positions 1 to 13)</a:t>
            </a:r>
          </a:p>
        </p:txBody>
      </p:sp>
      <p:sp>
        <p:nvSpPr>
          <p:cNvPr id="3" name="Slide Number Placeholder 2">
            <a:extLst>
              <a:ext uri="{FF2B5EF4-FFF2-40B4-BE49-F238E27FC236}">
                <a16:creationId xmlns:a16="http://schemas.microsoft.com/office/drawing/2014/main" id="{7DF533F2-AC59-4208-AE1C-BA1A83847623}"/>
              </a:ext>
            </a:extLst>
          </p:cNvPr>
          <p:cNvSpPr>
            <a:spLocks noGrp="1"/>
          </p:cNvSpPr>
          <p:nvPr>
            <p:ph type="sldNum" sz="quarter" idx="12"/>
          </p:nvPr>
        </p:nvSpPr>
        <p:spPr/>
        <p:txBody>
          <a:bodyPr/>
          <a:lstStyle/>
          <a:p>
            <a:fld id="{8D6C380F-326D-3C40-9EE7-7FBAB0953422}" type="slidenum">
              <a:rPr lang="en-US" smtClean="0"/>
              <a:pPr/>
              <a:t>14</a:t>
            </a:fld>
            <a:endParaRPr lang="en-US"/>
          </a:p>
        </p:txBody>
      </p:sp>
      <p:pic>
        <p:nvPicPr>
          <p:cNvPr id="5" name="Picture 2" descr="Home">
            <a:extLst>
              <a:ext uri="{FF2B5EF4-FFF2-40B4-BE49-F238E27FC236}">
                <a16:creationId xmlns:a16="http://schemas.microsoft.com/office/drawing/2014/main" id="{E55A6991-300D-43DA-92AA-046AE571C1C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a:extLst>
              <a:ext uri="{FF2B5EF4-FFF2-40B4-BE49-F238E27FC236}">
                <a16:creationId xmlns:a16="http://schemas.microsoft.com/office/drawing/2014/main" id="{2A2A28C0-B9DD-4227-800F-FD74CDB9353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urorack, Cabinet without doors">
            <a:extLst>
              <a:ext uri="{FF2B5EF4-FFF2-40B4-BE49-F238E27FC236}">
                <a16:creationId xmlns:a16="http://schemas.microsoft.com/office/drawing/2014/main" id="{5F589A23-DA25-4F0D-A613-D08E4F4245C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82453" y="1625856"/>
            <a:ext cx="4607546" cy="42843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19C769-5181-4C5B-9155-62E0D97ED451}"/>
              </a:ext>
            </a:extLst>
          </p:cNvPr>
          <p:cNvPicPr>
            <a:picLocks noChangeAspect="1"/>
          </p:cNvPicPr>
          <p:nvPr/>
        </p:nvPicPr>
        <p:blipFill>
          <a:blip r:embed="rId5"/>
          <a:stretch>
            <a:fillRect/>
          </a:stretch>
        </p:blipFill>
        <p:spPr>
          <a:xfrm>
            <a:off x="6830364" y="1260000"/>
            <a:ext cx="1657350" cy="3800475"/>
          </a:xfrm>
          <a:prstGeom prst="rect">
            <a:avLst/>
          </a:prstGeom>
        </p:spPr>
      </p:pic>
      <p:sp>
        <p:nvSpPr>
          <p:cNvPr id="15" name="TextBox 14">
            <a:extLst>
              <a:ext uri="{FF2B5EF4-FFF2-40B4-BE49-F238E27FC236}">
                <a16:creationId xmlns:a16="http://schemas.microsoft.com/office/drawing/2014/main" id="{F1D1312F-9A5D-4B27-8CB3-4E218FEEF7CD}"/>
              </a:ext>
            </a:extLst>
          </p:cNvPr>
          <p:cNvSpPr txBox="1"/>
          <p:nvPr/>
        </p:nvSpPr>
        <p:spPr>
          <a:xfrm>
            <a:off x="4478784" y="5990493"/>
            <a:ext cx="4572000" cy="646331"/>
          </a:xfrm>
          <a:prstGeom prst="rect">
            <a:avLst/>
          </a:prstGeom>
          <a:noFill/>
        </p:spPr>
        <p:txBody>
          <a:bodyPr wrap="square">
            <a:spAutoFit/>
          </a:bodyPr>
          <a:lstStyle/>
          <a:p>
            <a:r>
              <a:rPr lang="en-US" dirty="0" err="1"/>
              <a:t>Schroff</a:t>
            </a:r>
            <a:r>
              <a:rPr lang="en-US" dirty="0"/>
              <a:t> </a:t>
            </a:r>
            <a:r>
              <a:rPr lang="en-US" dirty="0" err="1"/>
              <a:t>nvent</a:t>
            </a:r>
            <a:r>
              <a:rPr lang="en-US" dirty="0"/>
              <a:t> Ref 22117-774</a:t>
            </a:r>
          </a:p>
          <a:p>
            <a:r>
              <a:rPr lang="en-US" dirty="0"/>
              <a:t> </a:t>
            </a:r>
          </a:p>
        </p:txBody>
      </p:sp>
    </p:spTree>
    <p:extLst>
      <p:ext uri="{BB962C8B-B14F-4D97-AF65-F5344CB8AC3E}">
        <p14:creationId xmlns:p14="http://schemas.microsoft.com/office/powerpoint/2010/main" val="311028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11D4-DF4F-457D-A28E-33A8D7447948}"/>
              </a:ext>
            </a:extLst>
          </p:cNvPr>
          <p:cNvSpPr>
            <a:spLocks noGrp="1"/>
          </p:cNvSpPr>
          <p:nvPr>
            <p:ph type="title"/>
          </p:nvPr>
        </p:nvSpPr>
        <p:spPr/>
        <p:txBody>
          <a:bodyPr/>
          <a:lstStyle/>
          <a:p>
            <a:r>
              <a:rPr lang="en-US" dirty="0"/>
              <a:t>Overhead conveyor (Position G16)</a:t>
            </a:r>
          </a:p>
        </p:txBody>
      </p:sp>
      <p:sp>
        <p:nvSpPr>
          <p:cNvPr id="3" name="Content Placeholder 2">
            <a:extLst>
              <a:ext uri="{FF2B5EF4-FFF2-40B4-BE49-F238E27FC236}">
                <a16:creationId xmlns:a16="http://schemas.microsoft.com/office/drawing/2014/main" id="{007F004C-CAFB-4EB9-B1EC-5DA1188056C9}"/>
              </a:ext>
            </a:extLst>
          </p:cNvPr>
          <p:cNvSpPr>
            <a:spLocks noGrp="1"/>
          </p:cNvSpPr>
          <p:nvPr>
            <p:ph sz="quarter" idx="13"/>
          </p:nvPr>
        </p:nvSpPr>
        <p:spPr/>
        <p:txBody>
          <a:bodyPr>
            <a:normAutofit/>
          </a:bodyPr>
          <a:lstStyle/>
          <a:p>
            <a:r>
              <a:rPr lang="en-US" sz="1800" dirty="0"/>
              <a:t>19’’ frame</a:t>
            </a:r>
          </a:p>
          <a:p>
            <a:r>
              <a:rPr lang="en-US" sz="1800" dirty="0"/>
              <a:t>Height 12U</a:t>
            </a:r>
          </a:p>
          <a:p>
            <a:r>
              <a:rPr lang="en-US" sz="1800" dirty="0"/>
              <a:t>Chassis max depth : 316mm</a:t>
            </a:r>
          </a:p>
          <a:p>
            <a:r>
              <a:rPr lang="en-US" sz="1800" dirty="0"/>
              <a:t>Mockup available in preparation room</a:t>
            </a:r>
          </a:p>
          <a:p>
            <a:endParaRPr lang="en-US" sz="1800" dirty="0"/>
          </a:p>
        </p:txBody>
      </p:sp>
      <p:pic>
        <p:nvPicPr>
          <p:cNvPr id="5" name="Picture 4">
            <a:extLst>
              <a:ext uri="{FF2B5EF4-FFF2-40B4-BE49-F238E27FC236}">
                <a16:creationId xmlns:a16="http://schemas.microsoft.com/office/drawing/2014/main" id="{71173213-ABC4-45D1-852B-5293567B34B4}"/>
              </a:ext>
            </a:extLst>
          </p:cNvPr>
          <p:cNvPicPr>
            <a:picLocks noChangeAspect="1"/>
          </p:cNvPicPr>
          <p:nvPr/>
        </p:nvPicPr>
        <p:blipFill>
          <a:blip r:embed="rId2"/>
          <a:stretch>
            <a:fillRect/>
          </a:stretch>
        </p:blipFill>
        <p:spPr>
          <a:xfrm>
            <a:off x="5391384" y="2891994"/>
            <a:ext cx="2229300" cy="2706006"/>
          </a:xfrm>
          <a:prstGeom prst="rect">
            <a:avLst/>
          </a:prstGeom>
        </p:spPr>
      </p:pic>
      <p:sp>
        <p:nvSpPr>
          <p:cNvPr id="6" name="Slide Number Placeholder 5">
            <a:extLst>
              <a:ext uri="{FF2B5EF4-FFF2-40B4-BE49-F238E27FC236}">
                <a16:creationId xmlns:a16="http://schemas.microsoft.com/office/drawing/2014/main" id="{F666BBA9-E360-4CBF-852A-83A484624456}"/>
              </a:ext>
            </a:extLst>
          </p:cNvPr>
          <p:cNvSpPr>
            <a:spLocks noGrp="1"/>
          </p:cNvSpPr>
          <p:nvPr>
            <p:ph type="sldNum" sz="quarter" idx="12"/>
          </p:nvPr>
        </p:nvSpPr>
        <p:spPr/>
        <p:txBody>
          <a:bodyPr/>
          <a:lstStyle/>
          <a:p>
            <a:fld id="{8D6C380F-326D-3C40-9EE7-7FBAB0953422}" type="slidenum">
              <a:rPr lang="en-US" smtClean="0"/>
              <a:pPr/>
              <a:t>15</a:t>
            </a:fld>
            <a:endParaRPr lang="en-US"/>
          </a:p>
        </p:txBody>
      </p:sp>
      <p:pic>
        <p:nvPicPr>
          <p:cNvPr id="7" name="Picture 2" descr="Home">
            <a:extLst>
              <a:ext uri="{FF2B5EF4-FFF2-40B4-BE49-F238E27FC236}">
                <a16:creationId xmlns:a16="http://schemas.microsoft.com/office/drawing/2014/main" id="{DD0E8B92-115D-42AC-B9E7-43D829C199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E4759468-872A-4023-BDA2-C4B4B446C0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945782-5AAF-4093-ADCF-FEA0A3233DDF}"/>
              </a:ext>
            </a:extLst>
          </p:cNvPr>
          <p:cNvPicPr>
            <a:picLocks noChangeAspect="1"/>
          </p:cNvPicPr>
          <p:nvPr/>
        </p:nvPicPr>
        <p:blipFill>
          <a:blip r:embed="rId5"/>
          <a:stretch>
            <a:fillRect/>
          </a:stretch>
        </p:blipFill>
        <p:spPr>
          <a:xfrm>
            <a:off x="624052" y="2830518"/>
            <a:ext cx="4236745" cy="3316384"/>
          </a:xfrm>
          <a:prstGeom prst="rect">
            <a:avLst/>
          </a:prstGeom>
        </p:spPr>
      </p:pic>
      <p:sp>
        <p:nvSpPr>
          <p:cNvPr id="9" name="TextBox 8">
            <a:extLst>
              <a:ext uri="{FF2B5EF4-FFF2-40B4-BE49-F238E27FC236}">
                <a16:creationId xmlns:a16="http://schemas.microsoft.com/office/drawing/2014/main" id="{1B39C211-2353-46A2-8A60-B0F08290920B}"/>
              </a:ext>
            </a:extLst>
          </p:cNvPr>
          <p:cNvSpPr txBox="1"/>
          <p:nvPr/>
        </p:nvSpPr>
        <p:spPr>
          <a:xfrm>
            <a:off x="4570412" y="5678473"/>
            <a:ext cx="4572000" cy="369332"/>
          </a:xfrm>
          <a:prstGeom prst="rect">
            <a:avLst/>
          </a:prstGeom>
          <a:noFill/>
        </p:spPr>
        <p:txBody>
          <a:bodyPr wrap="square">
            <a:spAutoFit/>
          </a:bodyPr>
          <a:lstStyle/>
          <a:p>
            <a:r>
              <a:rPr lang="en-US" sz="1800" dirty="0"/>
              <a:t>PSZJS___0122 : EDMS 1607533 </a:t>
            </a:r>
          </a:p>
        </p:txBody>
      </p:sp>
      <p:pic>
        <p:nvPicPr>
          <p:cNvPr id="13" name="Picture 12" descr="A picture containing indoor&#10;&#10;Description automatically generated">
            <a:extLst>
              <a:ext uri="{FF2B5EF4-FFF2-40B4-BE49-F238E27FC236}">
                <a16:creationId xmlns:a16="http://schemas.microsoft.com/office/drawing/2014/main" id="{7E00FEDD-B105-4FA0-86A6-17823CCAC33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0398" y="1137871"/>
            <a:ext cx="2197080" cy="1647810"/>
          </a:xfrm>
          <a:prstGeom prst="rect">
            <a:avLst/>
          </a:prstGeom>
        </p:spPr>
      </p:pic>
      <p:sp>
        <p:nvSpPr>
          <p:cNvPr id="12" name="Text Placeholder 2">
            <a:extLst>
              <a:ext uri="{FF2B5EF4-FFF2-40B4-BE49-F238E27FC236}">
                <a16:creationId xmlns:a16="http://schemas.microsoft.com/office/drawing/2014/main" id="{B97226C7-BA8F-4E1B-9227-745E95CF2692}"/>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409110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11D4-DF4F-457D-A28E-33A8D7447948}"/>
              </a:ext>
            </a:extLst>
          </p:cNvPr>
          <p:cNvSpPr>
            <a:spLocks noGrp="1"/>
          </p:cNvSpPr>
          <p:nvPr>
            <p:ph type="title"/>
          </p:nvPr>
        </p:nvSpPr>
        <p:spPr/>
        <p:txBody>
          <a:bodyPr/>
          <a:lstStyle/>
          <a:p>
            <a:r>
              <a:rPr lang="en-US" dirty="0"/>
              <a:t>MONTRAC conveyor (Position G16)</a:t>
            </a:r>
          </a:p>
        </p:txBody>
      </p:sp>
      <p:sp>
        <p:nvSpPr>
          <p:cNvPr id="3" name="Content Placeholder 2">
            <a:extLst>
              <a:ext uri="{FF2B5EF4-FFF2-40B4-BE49-F238E27FC236}">
                <a16:creationId xmlns:a16="http://schemas.microsoft.com/office/drawing/2014/main" id="{007F004C-CAFB-4EB9-B1EC-5DA1188056C9}"/>
              </a:ext>
            </a:extLst>
          </p:cNvPr>
          <p:cNvSpPr>
            <a:spLocks noGrp="1"/>
          </p:cNvSpPr>
          <p:nvPr>
            <p:ph sz="quarter" idx="13"/>
          </p:nvPr>
        </p:nvSpPr>
        <p:spPr/>
        <p:txBody>
          <a:bodyPr>
            <a:normAutofit/>
          </a:bodyPr>
          <a:lstStyle/>
          <a:p>
            <a:r>
              <a:rPr lang="en-US" sz="1800" dirty="0"/>
              <a:t>Mockup available in preparation room</a:t>
            </a:r>
          </a:p>
          <a:p>
            <a:r>
              <a:rPr lang="en-US" sz="1800" dirty="0"/>
              <a:t>PCB max dimensions : 250mmx 300mm</a:t>
            </a:r>
          </a:p>
          <a:p>
            <a:r>
              <a:rPr lang="en-US" sz="1800" dirty="0"/>
              <a:t>6x NE48 female socket available</a:t>
            </a:r>
          </a:p>
          <a:p>
            <a:endParaRPr lang="en-US" sz="1800" dirty="0"/>
          </a:p>
        </p:txBody>
      </p:sp>
      <p:sp>
        <p:nvSpPr>
          <p:cNvPr id="6" name="Slide Number Placeholder 5">
            <a:extLst>
              <a:ext uri="{FF2B5EF4-FFF2-40B4-BE49-F238E27FC236}">
                <a16:creationId xmlns:a16="http://schemas.microsoft.com/office/drawing/2014/main" id="{F666BBA9-E360-4CBF-852A-83A484624456}"/>
              </a:ext>
            </a:extLst>
          </p:cNvPr>
          <p:cNvSpPr>
            <a:spLocks noGrp="1"/>
          </p:cNvSpPr>
          <p:nvPr>
            <p:ph type="sldNum" sz="quarter" idx="12"/>
          </p:nvPr>
        </p:nvSpPr>
        <p:spPr/>
        <p:txBody>
          <a:bodyPr/>
          <a:lstStyle/>
          <a:p>
            <a:fld id="{8D6C380F-326D-3C40-9EE7-7FBAB0953422}" type="slidenum">
              <a:rPr lang="en-US" smtClean="0"/>
              <a:pPr/>
              <a:t>16</a:t>
            </a:fld>
            <a:endParaRPr lang="en-US"/>
          </a:p>
        </p:txBody>
      </p:sp>
      <p:pic>
        <p:nvPicPr>
          <p:cNvPr id="7" name="Picture 2" descr="Home">
            <a:extLst>
              <a:ext uri="{FF2B5EF4-FFF2-40B4-BE49-F238E27FC236}">
                <a16:creationId xmlns:a16="http://schemas.microsoft.com/office/drawing/2014/main" id="{DD0E8B92-115D-42AC-B9E7-43D829C199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E4759468-872A-4023-BDA2-C4B4B446C08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39C211-2353-46A2-8A60-B0F08290920B}"/>
              </a:ext>
            </a:extLst>
          </p:cNvPr>
          <p:cNvSpPr txBox="1"/>
          <p:nvPr/>
        </p:nvSpPr>
        <p:spPr>
          <a:xfrm>
            <a:off x="4570412" y="5678473"/>
            <a:ext cx="4572000" cy="369332"/>
          </a:xfrm>
          <a:prstGeom prst="rect">
            <a:avLst/>
          </a:prstGeom>
          <a:noFill/>
        </p:spPr>
        <p:txBody>
          <a:bodyPr wrap="square">
            <a:spAutoFit/>
          </a:bodyPr>
          <a:lstStyle/>
          <a:p>
            <a:r>
              <a:rPr lang="en-US" dirty="0"/>
              <a:t>PS_TMCS_0085</a:t>
            </a:r>
            <a:r>
              <a:rPr lang="en-US" sz="1800" dirty="0"/>
              <a:t> : EDMS 1373149  </a:t>
            </a:r>
          </a:p>
        </p:txBody>
      </p:sp>
      <p:pic>
        <p:nvPicPr>
          <p:cNvPr id="10" name="Picture 9">
            <a:extLst>
              <a:ext uri="{FF2B5EF4-FFF2-40B4-BE49-F238E27FC236}">
                <a16:creationId xmlns:a16="http://schemas.microsoft.com/office/drawing/2014/main" id="{1DEF22E5-2096-4237-BB53-E0AB1FD854A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2253" y="1689954"/>
            <a:ext cx="3533775" cy="3833185"/>
          </a:xfrm>
          <a:prstGeom prst="rect">
            <a:avLst/>
          </a:prstGeom>
        </p:spPr>
      </p:pic>
      <p:pic>
        <p:nvPicPr>
          <p:cNvPr id="13" name="Picture 12" descr="A picture containing indoor, wall, cluttered, miller&#10;&#10;Description automatically generated">
            <a:extLst>
              <a:ext uri="{FF2B5EF4-FFF2-40B4-BE49-F238E27FC236}">
                <a16:creationId xmlns:a16="http://schemas.microsoft.com/office/drawing/2014/main" id="{AF20C1C5-DB7F-4C25-AF06-A943ECDA9C3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0032" y="2915950"/>
            <a:ext cx="3533775" cy="2650331"/>
          </a:xfrm>
          <a:prstGeom prst="rect">
            <a:avLst/>
          </a:prstGeom>
        </p:spPr>
      </p:pic>
      <p:sp>
        <p:nvSpPr>
          <p:cNvPr id="11" name="Text Placeholder 2">
            <a:extLst>
              <a:ext uri="{FF2B5EF4-FFF2-40B4-BE49-F238E27FC236}">
                <a16:creationId xmlns:a16="http://schemas.microsoft.com/office/drawing/2014/main" id="{B5D65E2B-871E-41F8-ADE5-5DF4D65E3274}"/>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55154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11D4-DF4F-457D-A28E-33A8D7447948}"/>
              </a:ext>
            </a:extLst>
          </p:cNvPr>
          <p:cNvSpPr>
            <a:spLocks noGrp="1"/>
          </p:cNvSpPr>
          <p:nvPr>
            <p:ph type="title"/>
          </p:nvPr>
        </p:nvSpPr>
        <p:spPr/>
        <p:txBody>
          <a:bodyPr/>
          <a:lstStyle/>
          <a:p>
            <a:r>
              <a:rPr lang="en-US" dirty="0"/>
              <a:t>Wall grid (Position G0)</a:t>
            </a:r>
          </a:p>
        </p:txBody>
      </p:sp>
      <p:sp>
        <p:nvSpPr>
          <p:cNvPr id="3" name="Content Placeholder 2">
            <a:extLst>
              <a:ext uri="{FF2B5EF4-FFF2-40B4-BE49-F238E27FC236}">
                <a16:creationId xmlns:a16="http://schemas.microsoft.com/office/drawing/2014/main" id="{007F004C-CAFB-4EB9-B1EC-5DA1188056C9}"/>
              </a:ext>
            </a:extLst>
          </p:cNvPr>
          <p:cNvSpPr>
            <a:spLocks noGrp="1"/>
          </p:cNvSpPr>
          <p:nvPr>
            <p:ph sz="quarter" idx="13"/>
          </p:nvPr>
        </p:nvSpPr>
        <p:spPr/>
        <p:txBody>
          <a:bodyPr>
            <a:normAutofit/>
          </a:bodyPr>
          <a:lstStyle/>
          <a:p>
            <a:pPr marL="0" indent="0">
              <a:buNone/>
            </a:pPr>
            <a:endParaRPr lang="en-US" sz="1800" dirty="0"/>
          </a:p>
          <a:p>
            <a:endParaRPr lang="en-US" sz="1800" dirty="0"/>
          </a:p>
        </p:txBody>
      </p:sp>
      <p:sp>
        <p:nvSpPr>
          <p:cNvPr id="6" name="Slide Number Placeholder 5">
            <a:extLst>
              <a:ext uri="{FF2B5EF4-FFF2-40B4-BE49-F238E27FC236}">
                <a16:creationId xmlns:a16="http://schemas.microsoft.com/office/drawing/2014/main" id="{F666BBA9-E360-4CBF-852A-83A484624456}"/>
              </a:ext>
            </a:extLst>
          </p:cNvPr>
          <p:cNvSpPr>
            <a:spLocks noGrp="1"/>
          </p:cNvSpPr>
          <p:nvPr>
            <p:ph type="sldNum" sz="quarter" idx="12"/>
          </p:nvPr>
        </p:nvSpPr>
        <p:spPr/>
        <p:txBody>
          <a:bodyPr/>
          <a:lstStyle/>
          <a:p>
            <a:fld id="{8D6C380F-326D-3C40-9EE7-7FBAB0953422}" type="slidenum">
              <a:rPr lang="en-US" smtClean="0"/>
              <a:pPr/>
              <a:t>17</a:t>
            </a:fld>
            <a:endParaRPr lang="en-US"/>
          </a:p>
        </p:txBody>
      </p:sp>
      <p:pic>
        <p:nvPicPr>
          <p:cNvPr id="7" name="Picture 2" descr="Home">
            <a:extLst>
              <a:ext uri="{FF2B5EF4-FFF2-40B4-BE49-F238E27FC236}">
                <a16:creationId xmlns:a16="http://schemas.microsoft.com/office/drawing/2014/main" id="{DD0E8B92-115D-42AC-B9E7-43D829C1993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E4759468-872A-4023-BDA2-C4B4B446C08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indoor, wall, bathroom, tiled&#10;&#10;Description automatically generated">
            <a:extLst>
              <a:ext uri="{FF2B5EF4-FFF2-40B4-BE49-F238E27FC236}">
                <a16:creationId xmlns:a16="http://schemas.microsoft.com/office/drawing/2014/main" id="{7A3C7CF8-B6ED-4A72-861B-AD9AB2F0CB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35147" y="2194751"/>
            <a:ext cx="3663518" cy="2747639"/>
          </a:xfrm>
          <a:prstGeom prst="rect">
            <a:avLst/>
          </a:prstGeom>
        </p:spPr>
      </p:pic>
      <p:sp>
        <p:nvSpPr>
          <p:cNvPr id="9" name="Text Placeholder 2">
            <a:extLst>
              <a:ext uri="{FF2B5EF4-FFF2-40B4-BE49-F238E27FC236}">
                <a16:creationId xmlns:a16="http://schemas.microsoft.com/office/drawing/2014/main" id="{5AF64BE5-7987-420A-9743-BFB787FC8FAE}"/>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32488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Services available</a:t>
            </a:r>
            <a:endParaRPr lang="en-GB" dirty="0"/>
          </a:p>
        </p:txBody>
      </p:sp>
      <p:sp>
        <p:nvSpPr>
          <p:cNvPr id="4" name="Content Placeholder 3"/>
          <p:cNvSpPr>
            <a:spLocks noGrp="1"/>
          </p:cNvSpPr>
          <p:nvPr>
            <p:ph sz="quarter" idx="13"/>
          </p:nvPr>
        </p:nvSpPr>
        <p:spPr/>
        <p:txBody>
          <a:bodyPr>
            <a:normAutofit/>
          </a:bodyPr>
          <a:lstStyle/>
          <a:p>
            <a:r>
              <a:rPr lang="en-GB" sz="1800" dirty="0"/>
              <a:t>Compressed air (up to 9 bars, </a:t>
            </a:r>
            <a:r>
              <a:rPr lang="en-GB" sz="1800" dirty="0" err="1"/>
              <a:t>Oeticker</a:t>
            </a:r>
            <a:r>
              <a:rPr lang="en-GB" sz="1800" dirty="0"/>
              <a:t> quick connector)</a:t>
            </a:r>
          </a:p>
          <a:p>
            <a:r>
              <a:rPr lang="en-GB" sz="1800" dirty="0"/>
              <a:t>Gaz (non flammable). Bottle to be provided by users</a:t>
            </a:r>
          </a:p>
          <a:p>
            <a:r>
              <a:rPr lang="en-GB" sz="1800" dirty="0"/>
              <a:t>IT network (GPN and TN)  available in preparation and control rooms</a:t>
            </a:r>
          </a:p>
          <a:p>
            <a:r>
              <a:rPr lang="en-GB" sz="1800" dirty="0"/>
              <a:t>Demineralised water circuits</a:t>
            </a:r>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pic>
        <p:nvPicPr>
          <p:cNvPr id="7" name="Picture 6">
            <a:extLst>
              <a:ext uri="{FF2B5EF4-FFF2-40B4-BE49-F238E27FC236}">
                <a16:creationId xmlns:a16="http://schemas.microsoft.com/office/drawing/2014/main" id="{E372418C-B6D7-42D7-AEE7-59B4BD6986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0643" y="3125191"/>
            <a:ext cx="2565646" cy="1924234"/>
          </a:xfrm>
          <a:prstGeom prst="rect">
            <a:avLst/>
          </a:prstGeom>
        </p:spPr>
      </p:pic>
      <p:sp>
        <p:nvSpPr>
          <p:cNvPr id="8" name="TextBox 7">
            <a:extLst>
              <a:ext uri="{FF2B5EF4-FFF2-40B4-BE49-F238E27FC236}">
                <a16:creationId xmlns:a16="http://schemas.microsoft.com/office/drawing/2014/main" id="{AFB5E8E3-4890-4FE8-B438-8B256FAEA3A1}"/>
              </a:ext>
            </a:extLst>
          </p:cNvPr>
          <p:cNvSpPr txBox="1"/>
          <p:nvPr/>
        </p:nvSpPr>
        <p:spPr>
          <a:xfrm>
            <a:off x="835937" y="5065441"/>
            <a:ext cx="2070531" cy="369332"/>
          </a:xfrm>
          <a:prstGeom prst="rect">
            <a:avLst/>
          </a:prstGeom>
          <a:noFill/>
        </p:spPr>
        <p:txBody>
          <a:bodyPr wrap="square" rtlCol="0">
            <a:spAutoFit/>
          </a:bodyPr>
          <a:lstStyle/>
          <a:p>
            <a:r>
              <a:rPr lang="en-US" i="1" dirty="0"/>
              <a:t>Water distribution</a:t>
            </a:r>
          </a:p>
        </p:txBody>
      </p:sp>
      <p:sp>
        <p:nvSpPr>
          <p:cNvPr id="11" name="TextBox 10">
            <a:extLst>
              <a:ext uri="{FF2B5EF4-FFF2-40B4-BE49-F238E27FC236}">
                <a16:creationId xmlns:a16="http://schemas.microsoft.com/office/drawing/2014/main" id="{A9FB29A3-E1E6-42D9-BAF4-E2AAEC489859}"/>
              </a:ext>
            </a:extLst>
          </p:cNvPr>
          <p:cNvSpPr txBox="1"/>
          <p:nvPr/>
        </p:nvSpPr>
        <p:spPr>
          <a:xfrm>
            <a:off x="3294658" y="5057563"/>
            <a:ext cx="2070531" cy="369332"/>
          </a:xfrm>
          <a:prstGeom prst="rect">
            <a:avLst/>
          </a:prstGeom>
          <a:noFill/>
        </p:spPr>
        <p:txBody>
          <a:bodyPr wrap="square" rtlCol="0">
            <a:spAutoFit/>
          </a:bodyPr>
          <a:lstStyle/>
          <a:p>
            <a:r>
              <a:rPr lang="en-US" i="1" dirty="0"/>
              <a:t>Compressed air</a:t>
            </a:r>
          </a:p>
        </p:txBody>
      </p:sp>
      <p:sp>
        <p:nvSpPr>
          <p:cNvPr id="12" name="Slide Number Placeholder 11">
            <a:extLst>
              <a:ext uri="{FF2B5EF4-FFF2-40B4-BE49-F238E27FC236}">
                <a16:creationId xmlns:a16="http://schemas.microsoft.com/office/drawing/2014/main" id="{84A61031-694F-4969-8311-C2C5063D66F8}"/>
              </a:ext>
            </a:extLst>
          </p:cNvPr>
          <p:cNvSpPr>
            <a:spLocks noGrp="1"/>
          </p:cNvSpPr>
          <p:nvPr>
            <p:ph type="sldNum" sz="quarter" idx="12"/>
          </p:nvPr>
        </p:nvSpPr>
        <p:spPr/>
        <p:txBody>
          <a:bodyPr/>
          <a:lstStyle/>
          <a:p>
            <a:fld id="{8D6C380F-326D-3C40-9EE7-7FBAB0953422}" type="slidenum">
              <a:rPr lang="en-US" smtClean="0"/>
              <a:pPr/>
              <a:t>18</a:t>
            </a:fld>
            <a:endParaRPr lang="en-US"/>
          </a:p>
        </p:txBody>
      </p:sp>
      <p:pic>
        <p:nvPicPr>
          <p:cNvPr id="13" name="Picture 2" descr="Home">
            <a:extLst>
              <a:ext uri="{FF2B5EF4-FFF2-40B4-BE49-F238E27FC236}">
                <a16:creationId xmlns:a16="http://schemas.microsoft.com/office/drawing/2014/main" id="{0A99E807-2508-4C76-AB5C-2EDF26DCDFE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a:extLst>
              <a:ext uri="{FF2B5EF4-FFF2-40B4-BE49-F238E27FC236}">
                <a16:creationId xmlns:a16="http://schemas.microsoft.com/office/drawing/2014/main" id="{F811B21F-4277-4A33-AEEA-CFE5EF352C5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B9CF040-0C8B-44F8-87D5-47B4183729E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400000">
            <a:off x="3190678" y="3365721"/>
            <a:ext cx="1924234" cy="1443175"/>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DA9899E0-3702-48F0-8382-79B60C34296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5334789" y="3342367"/>
            <a:ext cx="1737402" cy="1303052"/>
          </a:xfrm>
          <a:prstGeom prst="rect">
            <a:avLst/>
          </a:prstGeom>
        </p:spPr>
      </p:pic>
      <p:sp>
        <p:nvSpPr>
          <p:cNvPr id="16" name="TextBox 15">
            <a:extLst>
              <a:ext uri="{FF2B5EF4-FFF2-40B4-BE49-F238E27FC236}">
                <a16:creationId xmlns:a16="http://schemas.microsoft.com/office/drawing/2014/main" id="{FFE960F0-2410-4100-B87F-42AE63A20DB8}"/>
              </a:ext>
            </a:extLst>
          </p:cNvPr>
          <p:cNvSpPr txBox="1"/>
          <p:nvPr/>
        </p:nvSpPr>
        <p:spPr>
          <a:xfrm>
            <a:off x="6084308" y="5030365"/>
            <a:ext cx="2070531" cy="369332"/>
          </a:xfrm>
          <a:prstGeom prst="rect">
            <a:avLst/>
          </a:prstGeom>
          <a:noFill/>
        </p:spPr>
        <p:txBody>
          <a:bodyPr wrap="square" rtlCol="0">
            <a:spAutoFit/>
          </a:bodyPr>
          <a:lstStyle/>
          <a:p>
            <a:r>
              <a:rPr lang="en-US" i="1" dirty="0"/>
              <a:t>Gas distribution</a:t>
            </a:r>
          </a:p>
        </p:txBody>
      </p:sp>
      <p:pic>
        <p:nvPicPr>
          <p:cNvPr id="18" name="Picture 17" descr="A picture containing indoor, metal, weapon, object&#10;&#10;Description automatically generated">
            <a:extLst>
              <a:ext uri="{FF2B5EF4-FFF2-40B4-BE49-F238E27FC236}">
                <a16:creationId xmlns:a16="http://schemas.microsoft.com/office/drawing/2014/main" id="{A2F22E20-2E27-4BD5-8D8C-4ADC7DC7C4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5400000" flipV="1">
            <a:off x="6774549" y="3347589"/>
            <a:ext cx="1779171" cy="1334378"/>
          </a:xfrm>
          <a:prstGeom prst="rect">
            <a:avLst/>
          </a:prstGeom>
        </p:spPr>
      </p:pic>
      <p:sp>
        <p:nvSpPr>
          <p:cNvPr id="17" name="Text Placeholder 2">
            <a:extLst>
              <a:ext uri="{FF2B5EF4-FFF2-40B4-BE49-F238E27FC236}">
                <a16:creationId xmlns:a16="http://schemas.microsoft.com/office/drawing/2014/main" id="{96C834E4-EE4D-41AD-B2AC-572EAEE8882D}"/>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256348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Services available</a:t>
            </a:r>
            <a:endParaRPr lang="en-GB" dirty="0"/>
          </a:p>
        </p:txBody>
      </p:sp>
      <p:sp>
        <p:nvSpPr>
          <p:cNvPr id="4" name="Content Placeholder 3"/>
          <p:cNvSpPr>
            <a:spLocks noGrp="1"/>
          </p:cNvSpPr>
          <p:nvPr>
            <p:ph sz="quarter" idx="13"/>
          </p:nvPr>
        </p:nvSpPr>
        <p:spPr/>
        <p:txBody>
          <a:bodyPr>
            <a:normAutofit/>
          </a:bodyPr>
          <a:lstStyle/>
          <a:p>
            <a:r>
              <a:rPr lang="en-GB" sz="1800" dirty="0"/>
              <a:t>Compressed air (up to 9 bars)</a:t>
            </a:r>
          </a:p>
          <a:p>
            <a:pPr lvl="1"/>
            <a:r>
              <a:rPr lang="en-GB" sz="1800" dirty="0" err="1"/>
              <a:t>Oeticker</a:t>
            </a:r>
            <a:r>
              <a:rPr lang="en-GB" sz="1800" dirty="0"/>
              <a:t> connector SCEM 41.60.10.B</a:t>
            </a:r>
          </a:p>
          <a:p>
            <a:pPr marL="231775" lvl="1" indent="0">
              <a:buNone/>
            </a:pPr>
            <a:endParaRPr lang="en-GB" sz="1800" dirty="0"/>
          </a:p>
          <a:p>
            <a:r>
              <a:rPr lang="en-GB" sz="1800" dirty="0"/>
              <a:t>Gaz (non flammable). Bottle to be provided by users</a:t>
            </a:r>
          </a:p>
          <a:p>
            <a:pPr lvl="1"/>
            <a:r>
              <a:rPr lang="en-GB" sz="1800" dirty="0"/>
              <a:t>RILSAN, POLYAMID (SCEM 38.40.30.608.0)  6-8mm . Other diameter can be available on request</a:t>
            </a:r>
          </a:p>
          <a:p>
            <a:pPr lvl="1"/>
            <a:endParaRPr lang="en-GB" sz="1800" dirty="0"/>
          </a:p>
          <a:p>
            <a:r>
              <a:rPr lang="en-GB" sz="1800" dirty="0"/>
              <a:t>Demineralised water circuits</a:t>
            </a:r>
          </a:p>
          <a:p>
            <a:pPr lvl="1"/>
            <a:r>
              <a:rPr lang="en-GB" sz="1800" dirty="0"/>
              <a:t>EPDM Tube : SCEM 38.20.10 </a:t>
            </a:r>
          </a:p>
          <a:p>
            <a:pPr lvl="1"/>
            <a:r>
              <a:rPr lang="en-GB" sz="1800" dirty="0"/>
              <a:t>Parker female connector (SCEM 41.62.00.110.5)  ref SSH2-62W BSPP	</a:t>
            </a:r>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sp>
        <p:nvSpPr>
          <p:cNvPr id="12" name="Slide Number Placeholder 11">
            <a:extLst>
              <a:ext uri="{FF2B5EF4-FFF2-40B4-BE49-F238E27FC236}">
                <a16:creationId xmlns:a16="http://schemas.microsoft.com/office/drawing/2014/main" id="{84A61031-694F-4969-8311-C2C5063D66F8}"/>
              </a:ext>
            </a:extLst>
          </p:cNvPr>
          <p:cNvSpPr>
            <a:spLocks noGrp="1"/>
          </p:cNvSpPr>
          <p:nvPr>
            <p:ph type="sldNum" sz="quarter" idx="12"/>
          </p:nvPr>
        </p:nvSpPr>
        <p:spPr/>
        <p:txBody>
          <a:bodyPr/>
          <a:lstStyle/>
          <a:p>
            <a:fld id="{8D6C380F-326D-3C40-9EE7-7FBAB0953422}" type="slidenum">
              <a:rPr lang="en-US" smtClean="0"/>
              <a:pPr/>
              <a:t>19</a:t>
            </a:fld>
            <a:endParaRPr lang="en-US"/>
          </a:p>
        </p:txBody>
      </p:sp>
      <p:pic>
        <p:nvPicPr>
          <p:cNvPr id="13" name="Picture 2" descr="Home">
            <a:extLst>
              <a:ext uri="{FF2B5EF4-FFF2-40B4-BE49-F238E27FC236}">
                <a16:creationId xmlns:a16="http://schemas.microsoft.com/office/drawing/2014/main" id="{0A99E807-2508-4C76-AB5C-2EDF26DCDFE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a:extLst>
              <a:ext uri="{FF2B5EF4-FFF2-40B4-BE49-F238E27FC236}">
                <a16:creationId xmlns:a16="http://schemas.microsoft.com/office/drawing/2014/main" id="{F811B21F-4277-4A33-AEEA-CFE5EF352C5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5600DE13-2C77-48DD-B0BA-BCDD7DAEF577}"/>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63413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Location</a:t>
            </a:r>
          </a:p>
        </p:txBody>
      </p:sp>
      <p:sp>
        <p:nvSpPr>
          <p:cNvPr id="3" name="Slide Number Placeholder 2">
            <a:extLst>
              <a:ext uri="{FF2B5EF4-FFF2-40B4-BE49-F238E27FC236}">
                <a16:creationId xmlns:a16="http://schemas.microsoft.com/office/drawing/2014/main" id="{1FE0C200-80C6-4081-BC97-4FEC38B9ABAE}"/>
              </a:ext>
            </a:extLst>
          </p:cNvPr>
          <p:cNvSpPr>
            <a:spLocks noGrp="1"/>
          </p:cNvSpPr>
          <p:nvPr>
            <p:ph type="sldNum" sz="quarter" idx="16"/>
          </p:nvPr>
        </p:nvSpPr>
        <p:spPr/>
        <p:txBody>
          <a:bodyPr/>
          <a:lstStyle/>
          <a:p>
            <a:fld id="{1C151B33-829D-47D6-9AAB-F36ECA45A282}" type="slidenum">
              <a:rPr lang="en-GB" smtClean="0"/>
              <a:pPr/>
              <a:t>2</a:t>
            </a:fld>
            <a:endParaRPr lang="en-GB"/>
          </a:p>
        </p:txBody>
      </p:sp>
      <p:pic>
        <p:nvPicPr>
          <p:cNvPr id="9" name="Picture 8">
            <a:extLst>
              <a:ext uri="{FF2B5EF4-FFF2-40B4-BE49-F238E27FC236}">
                <a16:creationId xmlns:a16="http://schemas.microsoft.com/office/drawing/2014/main" id="{0C14DAC4-B2A2-4527-8C6A-5E5742CCFC2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888" y="1873595"/>
            <a:ext cx="6667050" cy="3584230"/>
          </a:xfrm>
          <a:prstGeom prst="rect">
            <a:avLst/>
          </a:prstGeom>
        </p:spPr>
      </p:pic>
      <p:pic>
        <p:nvPicPr>
          <p:cNvPr id="11" name="Picture 14" descr="Picture 14">
            <a:extLst>
              <a:ext uri="{FF2B5EF4-FFF2-40B4-BE49-F238E27FC236}">
                <a16:creationId xmlns:a16="http://schemas.microsoft.com/office/drawing/2014/main" id="{BF2CA0D5-5FF8-4ED3-88FE-316506C05377}"/>
              </a:ext>
            </a:extLst>
          </p:cNvPr>
          <p:cNvPicPr>
            <a:picLocks noChangeAspect="1"/>
          </p:cNvPicPr>
          <p:nvPr/>
        </p:nvPicPr>
        <p:blipFill>
          <a:blip r:embed="rId3"/>
          <a:stretch>
            <a:fillRect/>
          </a:stretch>
        </p:blipFill>
        <p:spPr>
          <a:xfrm>
            <a:off x="5695951" y="1890211"/>
            <a:ext cx="3374162" cy="1984802"/>
          </a:xfrm>
          <a:prstGeom prst="rect">
            <a:avLst/>
          </a:prstGeom>
          <a:ln w="12700">
            <a:miter lim="400000"/>
          </a:ln>
        </p:spPr>
      </p:pic>
      <p:sp>
        <p:nvSpPr>
          <p:cNvPr id="14" name="Line">
            <a:extLst>
              <a:ext uri="{FF2B5EF4-FFF2-40B4-BE49-F238E27FC236}">
                <a16:creationId xmlns:a16="http://schemas.microsoft.com/office/drawing/2014/main" id="{782F545D-5A43-4AA0-99D7-03F284F389E2}"/>
              </a:ext>
            </a:extLst>
          </p:cNvPr>
          <p:cNvSpPr/>
          <p:nvPr/>
        </p:nvSpPr>
        <p:spPr>
          <a:xfrm flipH="1">
            <a:off x="6740938" y="3292367"/>
            <a:ext cx="741947" cy="891437"/>
          </a:xfrm>
          <a:prstGeom prst="line">
            <a:avLst/>
          </a:prstGeom>
          <a:ln w="50800">
            <a:solidFill>
              <a:srgbClr val="FF0000"/>
            </a:solidFill>
            <a:miter lim="400000"/>
            <a:tailEnd type="triangle"/>
          </a:ln>
        </p:spPr>
        <p:txBody>
          <a:bodyPr lIns="26789" tIns="26789" rIns="26789" bIns="26789" anchor="ctr"/>
          <a:lstStyle/>
          <a:p>
            <a:pPr>
              <a:defRPr sz="2200" b="0">
                <a:solidFill>
                  <a:srgbClr val="FFFFFF"/>
                </a:solidFill>
                <a:latin typeface="+mn-lt"/>
                <a:ea typeface="+mn-ea"/>
                <a:cs typeface="+mn-cs"/>
                <a:sym typeface="Helvetica Neue Medium"/>
              </a:defRPr>
            </a:pPr>
            <a:endParaRPr sz="1160"/>
          </a:p>
        </p:txBody>
      </p:sp>
      <p:sp>
        <p:nvSpPr>
          <p:cNvPr id="18" name="Rounded Rectangle 27">
            <a:extLst>
              <a:ext uri="{FF2B5EF4-FFF2-40B4-BE49-F238E27FC236}">
                <a16:creationId xmlns:a16="http://schemas.microsoft.com/office/drawing/2014/main" id="{880CDCA1-8652-4072-8791-8331A00D4A5E}"/>
              </a:ext>
            </a:extLst>
          </p:cNvPr>
          <p:cNvSpPr/>
          <p:nvPr/>
        </p:nvSpPr>
        <p:spPr>
          <a:xfrm>
            <a:off x="5375494" y="4333876"/>
            <a:ext cx="1365444" cy="544931"/>
          </a:xfrm>
          <a:prstGeom prst="roundRect">
            <a:avLst/>
          </a:prstGeom>
          <a:ln w="38100">
            <a:solidFill>
              <a:srgbClr val="FF0000"/>
            </a:solidFill>
          </a:ln>
        </p:spPr>
        <p:txBody>
          <a:bodyPr lIns="34289" tIns="34289" rIns="34289" bIns="34289" anchor="ctr"/>
          <a:lstStyle/>
          <a:p>
            <a:pPr defTabSz="685775"/>
            <a:endParaRPr lang="en-GB" sz="949">
              <a:solidFill>
                <a:srgbClr val="FFFFFF"/>
              </a:solidFill>
              <a:latin typeface="Arial"/>
              <a:ea typeface="Arial"/>
              <a:cs typeface="Arial"/>
              <a:sym typeface="Helvetica Neue Medium"/>
            </a:endParaRPr>
          </a:p>
        </p:txBody>
      </p:sp>
      <p:pic>
        <p:nvPicPr>
          <p:cNvPr id="15" name="Picture 2" descr="Home">
            <a:extLst>
              <a:ext uri="{FF2B5EF4-FFF2-40B4-BE49-F238E27FC236}">
                <a16:creationId xmlns:a16="http://schemas.microsoft.com/office/drawing/2014/main" id="{0D8533F6-02B4-41E9-8519-BD997B5064C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ome">
            <a:extLst>
              <a:ext uri="{FF2B5EF4-FFF2-40B4-BE49-F238E27FC236}">
                <a16:creationId xmlns:a16="http://schemas.microsoft.com/office/drawing/2014/main" id="{EAEFEA04-A204-48DB-9156-8EF5C4CF5BD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2F6A5A65-694B-4E93-9C3D-70B6602E4084}"/>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92869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Preparation for beam test</a:t>
            </a:r>
            <a:endParaRPr lang="en-GB" dirty="0"/>
          </a:p>
        </p:txBody>
      </p:sp>
      <p:sp>
        <p:nvSpPr>
          <p:cNvPr id="4" name="Content Placeholder 3"/>
          <p:cNvSpPr>
            <a:spLocks noGrp="1"/>
          </p:cNvSpPr>
          <p:nvPr>
            <p:ph sz="quarter" idx="13"/>
          </p:nvPr>
        </p:nvSpPr>
        <p:spPr>
          <a:xfrm>
            <a:off x="457200" y="1157587"/>
            <a:ext cx="8226425" cy="5016068"/>
          </a:xfrm>
        </p:spPr>
        <p:txBody>
          <a:bodyPr>
            <a:normAutofit/>
          </a:bodyPr>
          <a:lstStyle/>
          <a:p>
            <a:r>
              <a:rPr lang="en-GB" sz="1800" dirty="0"/>
              <a:t>By Tuesday 14H: The devices to be irradiated should be installed in the final rack located in the assembly area 157-R-O19</a:t>
            </a:r>
          </a:p>
          <a:p>
            <a:r>
              <a:rPr lang="en-GB" sz="1800" dirty="0"/>
              <a:t>By Tuesday 16H: Installation of the cables into the flexible chain. </a:t>
            </a:r>
            <a:r>
              <a:rPr lang="en-GB" sz="1800" dirty="0" err="1"/>
              <a:t>Bld</a:t>
            </a:r>
            <a:r>
              <a:rPr lang="en-GB" sz="1800" dirty="0"/>
              <a:t> 157, north side</a:t>
            </a:r>
          </a:p>
          <a:p>
            <a:r>
              <a:rPr lang="en-GB" sz="1800" dirty="0"/>
              <a:t>Note : the users that test in G0 or G16 as well as the users installing their setup into the rack already inside the beam area are not concerned by the steps above</a:t>
            </a:r>
          </a:p>
          <a:p>
            <a:r>
              <a:rPr lang="en-GB" sz="1800" dirty="0"/>
              <a:t>Please inform CHARM team in case of problem or delay expected</a:t>
            </a:r>
          </a:p>
          <a:p>
            <a:pPr marL="0" indent="0">
              <a:buNone/>
            </a:pPr>
            <a:endParaRPr lang="en-GB" sz="1800" dirty="0"/>
          </a:p>
          <a:p>
            <a:endParaRPr lang="en-GB" sz="1800"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4109" y="3860327"/>
            <a:ext cx="1270433" cy="2258548"/>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2419"/>
          <a:stretch/>
        </p:blipFill>
        <p:spPr>
          <a:xfrm>
            <a:off x="5020888" y="3991385"/>
            <a:ext cx="2897398" cy="2182270"/>
          </a:xfrm>
          <a:prstGeom prst="rect">
            <a:avLst/>
          </a:prstGeom>
        </p:spPr>
      </p:pic>
      <p:sp>
        <p:nvSpPr>
          <p:cNvPr id="6" name="Oval 5"/>
          <p:cNvSpPr/>
          <p:nvPr/>
        </p:nvSpPr>
        <p:spPr>
          <a:xfrm>
            <a:off x="7325942" y="4142546"/>
            <a:ext cx="345709" cy="36835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BF56BC6A-52EF-4A50-8A3A-6F3CC35F3B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6479" y="6251807"/>
            <a:ext cx="745839" cy="606193"/>
          </a:xfrm>
          <a:prstGeom prst="rect">
            <a:avLst/>
          </a:prstGeom>
        </p:spPr>
      </p:pic>
      <p:sp>
        <p:nvSpPr>
          <p:cNvPr id="9" name="Slide Number Placeholder 8">
            <a:extLst>
              <a:ext uri="{FF2B5EF4-FFF2-40B4-BE49-F238E27FC236}">
                <a16:creationId xmlns:a16="http://schemas.microsoft.com/office/drawing/2014/main" id="{F6517D6A-7868-4C96-ABC0-62A7FF891658}"/>
              </a:ext>
            </a:extLst>
          </p:cNvPr>
          <p:cNvSpPr>
            <a:spLocks noGrp="1"/>
          </p:cNvSpPr>
          <p:nvPr>
            <p:ph type="sldNum" sz="quarter" idx="12"/>
          </p:nvPr>
        </p:nvSpPr>
        <p:spPr/>
        <p:txBody>
          <a:bodyPr/>
          <a:lstStyle/>
          <a:p>
            <a:fld id="{8D6C380F-326D-3C40-9EE7-7FBAB0953422}" type="slidenum">
              <a:rPr lang="en-US" smtClean="0"/>
              <a:pPr/>
              <a:t>20</a:t>
            </a:fld>
            <a:endParaRPr lang="en-US"/>
          </a:p>
        </p:txBody>
      </p:sp>
      <p:pic>
        <p:nvPicPr>
          <p:cNvPr id="10" name="Picture 2" descr="Home">
            <a:extLst>
              <a:ext uri="{FF2B5EF4-FFF2-40B4-BE49-F238E27FC236}">
                <a16:creationId xmlns:a16="http://schemas.microsoft.com/office/drawing/2014/main" id="{55634120-323A-44BF-AA37-744E5451A1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a:extLst>
              <a:ext uri="{FF2B5EF4-FFF2-40B4-BE49-F238E27FC236}">
                <a16:creationId xmlns:a16="http://schemas.microsoft.com/office/drawing/2014/main" id="{E85C6C0D-7524-4028-87DD-AA0BFD452DD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A257FA5-8C23-4E08-AE0E-166FE3DA6AEE}"/>
              </a:ext>
            </a:extLst>
          </p:cNvPr>
          <p:cNvSpPr txBox="1"/>
          <p:nvPr/>
        </p:nvSpPr>
        <p:spPr>
          <a:xfrm>
            <a:off x="1294956" y="6103280"/>
            <a:ext cx="2888176" cy="369332"/>
          </a:xfrm>
          <a:prstGeom prst="rect">
            <a:avLst/>
          </a:prstGeom>
          <a:noFill/>
        </p:spPr>
        <p:txBody>
          <a:bodyPr wrap="square" rtlCol="0">
            <a:spAutoFit/>
          </a:bodyPr>
          <a:lstStyle/>
          <a:p>
            <a:r>
              <a:rPr lang="en-US" i="1" dirty="0"/>
              <a:t>Rack in the assembly area</a:t>
            </a:r>
          </a:p>
        </p:txBody>
      </p:sp>
      <p:sp>
        <p:nvSpPr>
          <p:cNvPr id="13" name="TextBox 12">
            <a:extLst>
              <a:ext uri="{FF2B5EF4-FFF2-40B4-BE49-F238E27FC236}">
                <a16:creationId xmlns:a16="http://schemas.microsoft.com/office/drawing/2014/main" id="{BDCA4132-8B44-4D26-87E9-FFB4111283F9}"/>
              </a:ext>
            </a:extLst>
          </p:cNvPr>
          <p:cNvSpPr txBox="1"/>
          <p:nvPr/>
        </p:nvSpPr>
        <p:spPr>
          <a:xfrm>
            <a:off x="4794765" y="6134728"/>
            <a:ext cx="3457260" cy="369332"/>
          </a:xfrm>
          <a:prstGeom prst="rect">
            <a:avLst/>
          </a:prstGeom>
          <a:noFill/>
        </p:spPr>
        <p:txBody>
          <a:bodyPr wrap="square" rtlCol="0">
            <a:spAutoFit/>
          </a:bodyPr>
          <a:lstStyle/>
          <a:p>
            <a:r>
              <a:rPr lang="en-US" i="1" dirty="0"/>
              <a:t>Cables holder preparation area</a:t>
            </a:r>
          </a:p>
        </p:txBody>
      </p:sp>
    </p:spTree>
    <p:extLst>
      <p:ext uri="{BB962C8B-B14F-4D97-AF65-F5344CB8AC3E}">
        <p14:creationId xmlns:p14="http://schemas.microsoft.com/office/powerpoint/2010/main" val="2110203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Preparation for beam test</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9472" y="1284677"/>
            <a:ext cx="3792166" cy="28441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4622673" y="2201950"/>
            <a:ext cx="4272686" cy="3204515"/>
          </a:xfrm>
          <a:prstGeom prst="rect">
            <a:avLst/>
          </a:prstGeom>
        </p:spPr>
      </p:pic>
      <p:sp>
        <p:nvSpPr>
          <p:cNvPr id="4" name="TextBox 3"/>
          <p:cNvSpPr txBox="1"/>
          <p:nvPr/>
        </p:nvSpPr>
        <p:spPr>
          <a:xfrm>
            <a:off x="5495109" y="2797237"/>
            <a:ext cx="1628503" cy="369332"/>
          </a:xfrm>
          <a:prstGeom prst="rect">
            <a:avLst/>
          </a:prstGeom>
          <a:noFill/>
        </p:spPr>
        <p:txBody>
          <a:bodyPr wrap="square" rtlCol="0">
            <a:spAutoFit/>
          </a:bodyPr>
          <a:lstStyle/>
          <a:p>
            <a:r>
              <a:rPr lang="en-US" dirty="0">
                <a:solidFill>
                  <a:srgbClr val="FF0000"/>
                </a:solidFill>
              </a:rPr>
              <a:t>Patch panel</a:t>
            </a:r>
            <a:endParaRPr lang="en-GB" dirty="0">
              <a:solidFill>
                <a:srgbClr val="FF0000"/>
              </a:solidFill>
            </a:endParaRPr>
          </a:p>
        </p:txBody>
      </p:sp>
      <p:sp>
        <p:nvSpPr>
          <p:cNvPr id="6" name="TextBox 5"/>
          <p:cNvSpPr txBox="1"/>
          <p:nvPr/>
        </p:nvSpPr>
        <p:spPr>
          <a:xfrm>
            <a:off x="7055551" y="4646024"/>
            <a:ext cx="1628503" cy="646331"/>
          </a:xfrm>
          <a:prstGeom prst="rect">
            <a:avLst/>
          </a:prstGeom>
          <a:noFill/>
        </p:spPr>
        <p:txBody>
          <a:bodyPr wrap="square" rtlCol="0">
            <a:spAutoFit/>
          </a:bodyPr>
          <a:lstStyle/>
          <a:p>
            <a:r>
              <a:rPr lang="en-US" dirty="0">
                <a:solidFill>
                  <a:srgbClr val="FF0000"/>
                </a:solidFill>
              </a:rPr>
              <a:t>Irradiated device</a:t>
            </a:r>
            <a:endParaRPr lang="en-GB" dirty="0">
              <a:solidFill>
                <a:srgbClr val="FF0000"/>
              </a:solidFill>
            </a:endParaRPr>
          </a:p>
        </p:txBody>
      </p:sp>
      <p:pic>
        <p:nvPicPr>
          <p:cNvPr id="7" name="Picture 6">
            <a:extLst>
              <a:ext uri="{FF2B5EF4-FFF2-40B4-BE49-F238E27FC236}">
                <a16:creationId xmlns:a16="http://schemas.microsoft.com/office/drawing/2014/main" id="{2C915AD6-76B5-43E8-AEEA-A35028E0EA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6479" y="6310712"/>
            <a:ext cx="745839" cy="606193"/>
          </a:xfrm>
          <a:prstGeom prst="rect">
            <a:avLst/>
          </a:prstGeom>
        </p:spPr>
      </p:pic>
      <p:sp>
        <p:nvSpPr>
          <p:cNvPr id="9" name="Slide Number Placeholder 8">
            <a:extLst>
              <a:ext uri="{FF2B5EF4-FFF2-40B4-BE49-F238E27FC236}">
                <a16:creationId xmlns:a16="http://schemas.microsoft.com/office/drawing/2014/main" id="{82390291-AEF6-4122-B08A-748D4477CD3D}"/>
              </a:ext>
            </a:extLst>
          </p:cNvPr>
          <p:cNvSpPr>
            <a:spLocks noGrp="1"/>
          </p:cNvSpPr>
          <p:nvPr>
            <p:ph type="sldNum" sz="quarter" idx="12"/>
          </p:nvPr>
        </p:nvSpPr>
        <p:spPr/>
        <p:txBody>
          <a:bodyPr/>
          <a:lstStyle/>
          <a:p>
            <a:fld id="{8D6C380F-326D-3C40-9EE7-7FBAB0953422}" type="slidenum">
              <a:rPr lang="en-US" smtClean="0"/>
              <a:pPr/>
              <a:t>21</a:t>
            </a:fld>
            <a:endParaRPr lang="en-US"/>
          </a:p>
        </p:txBody>
      </p:sp>
      <p:pic>
        <p:nvPicPr>
          <p:cNvPr id="10" name="Picture 2" descr="Home">
            <a:extLst>
              <a:ext uri="{FF2B5EF4-FFF2-40B4-BE49-F238E27FC236}">
                <a16:creationId xmlns:a16="http://schemas.microsoft.com/office/drawing/2014/main" id="{6DE0ADA9-A748-4649-8B82-E4F02788043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me">
            <a:extLst>
              <a:ext uri="{FF2B5EF4-FFF2-40B4-BE49-F238E27FC236}">
                <a16:creationId xmlns:a16="http://schemas.microsoft.com/office/drawing/2014/main" id="{FBC5A476-538F-4C95-BA81-6A837442E49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9F116CC-C82D-4BB2-83E0-17DDE2815762}"/>
              </a:ext>
            </a:extLst>
          </p:cNvPr>
          <p:cNvSpPr txBox="1"/>
          <p:nvPr/>
        </p:nvSpPr>
        <p:spPr>
          <a:xfrm>
            <a:off x="1099066" y="4542943"/>
            <a:ext cx="3108949" cy="369332"/>
          </a:xfrm>
          <a:prstGeom prst="rect">
            <a:avLst/>
          </a:prstGeom>
          <a:noFill/>
        </p:spPr>
        <p:txBody>
          <a:bodyPr wrap="square" rtlCol="0">
            <a:spAutoFit/>
          </a:bodyPr>
          <a:lstStyle/>
          <a:p>
            <a:r>
              <a:rPr lang="en-US" i="1" dirty="0"/>
              <a:t>Cables chains storage area</a:t>
            </a:r>
          </a:p>
        </p:txBody>
      </p:sp>
      <p:sp>
        <p:nvSpPr>
          <p:cNvPr id="13" name="TextBox 12">
            <a:extLst>
              <a:ext uri="{FF2B5EF4-FFF2-40B4-BE49-F238E27FC236}">
                <a16:creationId xmlns:a16="http://schemas.microsoft.com/office/drawing/2014/main" id="{3CF1238B-979C-492F-AE44-B2BB282E460C}"/>
              </a:ext>
            </a:extLst>
          </p:cNvPr>
          <p:cNvSpPr txBox="1"/>
          <p:nvPr/>
        </p:nvSpPr>
        <p:spPr>
          <a:xfrm>
            <a:off x="5094220" y="5939514"/>
            <a:ext cx="3589834" cy="369332"/>
          </a:xfrm>
          <a:prstGeom prst="rect">
            <a:avLst/>
          </a:prstGeom>
          <a:noFill/>
        </p:spPr>
        <p:txBody>
          <a:bodyPr wrap="square" rtlCol="0">
            <a:spAutoFit/>
          </a:bodyPr>
          <a:lstStyle/>
          <a:p>
            <a:r>
              <a:rPr lang="en-US" i="1" dirty="0"/>
              <a:t>Cables chains preparation area</a:t>
            </a:r>
          </a:p>
        </p:txBody>
      </p:sp>
      <p:sp>
        <p:nvSpPr>
          <p:cNvPr id="14" name="Text Placeholder 2">
            <a:extLst>
              <a:ext uri="{FF2B5EF4-FFF2-40B4-BE49-F238E27FC236}">
                <a16:creationId xmlns:a16="http://schemas.microsoft.com/office/drawing/2014/main" id="{2E0BE65F-BF01-463B-9625-8E5C8E030424}"/>
              </a:ext>
            </a:extLst>
          </p:cNvPr>
          <p:cNvSpPr txBox="1">
            <a:spLocks/>
          </p:cNvSpPr>
          <p:nvPr/>
        </p:nvSpPr>
        <p:spPr>
          <a:xfrm>
            <a:off x="1464800" y="6313069"/>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70797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8567994-E45B-4D4D-A9C1-F4C78712D983}"/>
              </a:ext>
            </a:extLst>
          </p:cNvPr>
          <p:cNvPicPr>
            <a:picLocks noChangeAspect="1"/>
          </p:cNvPicPr>
          <p:nvPr/>
        </p:nvPicPr>
        <p:blipFill>
          <a:blip r:embed="rId2"/>
          <a:stretch>
            <a:fillRect/>
          </a:stretch>
        </p:blipFill>
        <p:spPr>
          <a:xfrm>
            <a:off x="164233" y="1845926"/>
            <a:ext cx="4266727" cy="3250519"/>
          </a:xfrm>
          <a:prstGeom prst="rect">
            <a:avLst/>
          </a:prstGeom>
        </p:spPr>
      </p:pic>
      <p:pic>
        <p:nvPicPr>
          <p:cNvPr id="14" name="Picture 13">
            <a:extLst>
              <a:ext uri="{FF2B5EF4-FFF2-40B4-BE49-F238E27FC236}">
                <a16:creationId xmlns:a16="http://schemas.microsoft.com/office/drawing/2014/main" id="{72DB2829-AACA-4BAA-8907-02020CE9D906}"/>
              </a:ext>
            </a:extLst>
          </p:cNvPr>
          <p:cNvPicPr>
            <a:picLocks noChangeAspect="1"/>
          </p:cNvPicPr>
          <p:nvPr/>
        </p:nvPicPr>
        <p:blipFill>
          <a:blip r:embed="rId3"/>
          <a:stretch>
            <a:fillRect/>
          </a:stretch>
        </p:blipFill>
        <p:spPr>
          <a:xfrm>
            <a:off x="4722947" y="1845928"/>
            <a:ext cx="4236388" cy="3250517"/>
          </a:xfrm>
          <a:prstGeom prst="rect">
            <a:avLst/>
          </a:prstGeom>
        </p:spPr>
      </p:pic>
      <p:sp>
        <p:nvSpPr>
          <p:cNvPr id="3" name="Title 2"/>
          <p:cNvSpPr>
            <a:spLocks noGrp="1"/>
          </p:cNvSpPr>
          <p:nvPr>
            <p:ph type="title"/>
          </p:nvPr>
        </p:nvSpPr>
        <p:spPr/>
        <p:txBody>
          <a:bodyPr>
            <a:normAutofit/>
          </a:bodyPr>
          <a:lstStyle/>
          <a:p>
            <a:r>
              <a:rPr lang="en-US" dirty="0"/>
              <a:t>Beam test: </a:t>
            </a:r>
            <a:r>
              <a:rPr lang="en-GB" sz="3600" dirty="0"/>
              <a:t>Control room 157/1-N28</a:t>
            </a:r>
            <a:endParaRPr lang="en-GB" dirty="0"/>
          </a:p>
        </p:txBody>
      </p:sp>
      <p:sp>
        <p:nvSpPr>
          <p:cNvPr id="4" name="Content Placeholder 3"/>
          <p:cNvSpPr>
            <a:spLocks noGrp="1"/>
          </p:cNvSpPr>
          <p:nvPr>
            <p:ph sz="quarter" idx="13"/>
          </p:nvPr>
        </p:nvSpPr>
        <p:spPr/>
        <p:txBody>
          <a:bodyPr>
            <a:normAutofit/>
          </a:bodyPr>
          <a:lstStyle/>
          <a:p>
            <a:endParaRPr lang="en-GB" sz="2000" dirty="0"/>
          </a:p>
          <a:p>
            <a:endParaRPr lang="en-GB" sz="2000" dirty="0"/>
          </a:p>
          <a:p>
            <a:endParaRPr lang="en-GB" sz="2000" dirty="0"/>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sp>
        <p:nvSpPr>
          <p:cNvPr id="8" name="Rectangle 7">
            <a:extLst>
              <a:ext uri="{FF2B5EF4-FFF2-40B4-BE49-F238E27FC236}">
                <a16:creationId xmlns:a16="http://schemas.microsoft.com/office/drawing/2014/main" id="{F66C437B-A170-4F22-9C7E-CB49E27AF817}"/>
              </a:ext>
            </a:extLst>
          </p:cNvPr>
          <p:cNvSpPr/>
          <p:nvPr/>
        </p:nvSpPr>
        <p:spPr>
          <a:xfrm>
            <a:off x="2218179" y="3471185"/>
            <a:ext cx="1273045" cy="111857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955622-B313-4CC7-A3DA-FA91C9F295FA}"/>
              </a:ext>
            </a:extLst>
          </p:cNvPr>
          <p:cNvSpPr/>
          <p:nvPr/>
        </p:nvSpPr>
        <p:spPr>
          <a:xfrm>
            <a:off x="4838276" y="3218045"/>
            <a:ext cx="1340581" cy="106099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0F4949-912E-4C75-8D2D-134F6AEAA7F5}"/>
              </a:ext>
            </a:extLst>
          </p:cNvPr>
          <p:cNvSpPr txBox="1"/>
          <p:nvPr/>
        </p:nvSpPr>
        <p:spPr>
          <a:xfrm>
            <a:off x="939445" y="5037433"/>
            <a:ext cx="3266983" cy="646331"/>
          </a:xfrm>
          <a:prstGeom prst="rect">
            <a:avLst/>
          </a:prstGeom>
          <a:noFill/>
        </p:spPr>
        <p:txBody>
          <a:bodyPr wrap="square" rtlCol="0">
            <a:spAutoFit/>
          </a:bodyPr>
          <a:lstStyle/>
          <a:p>
            <a:pPr algn="ctr"/>
            <a:r>
              <a:rPr lang="en-US" dirty="0">
                <a:solidFill>
                  <a:srgbClr val="FF0000"/>
                </a:solidFill>
              </a:rPr>
              <a:t>TY03-TY04-TY14 </a:t>
            </a:r>
          </a:p>
          <a:p>
            <a:pPr algn="ctr"/>
            <a:r>
              <a:rPr lang="en-US" dirty="0">
                <a:solidFill>
                  <a:srgbClr val="FF0000"/>
                </a:solidFill>
              </a:rPr>
              <a:t>Data acquisition patch panels</a:t>
            </a:r>
          </a:p>
        </p:txBody>
      </p:sp>
      <p:sp>
        <p:nvSpPr>
          <p:cNvPr id="11" name="TextBox 10">
            <a:extLst>
              <a:ext uri="{FF2B5EF4-FFF2-40B4-BE49-F238E27FC236}">
                <a16:creationId xmlns:a16="http://schemas.microsoft.com/office/drawing/2014/main" id="{8B71CBF7-CC38-4B7A-BC0D-4314F74D357E}"/>
              </a:ext>
            </a:extLst>
          </p:cNvPr>
          <p:cNvSpPr txBox="1"/>
          <p:nvPr/>
        </p:nvSpPr>
        <p:spPr>
          <a:xfrm>
            <a:off x="4543779" y="5076376"/>
            <a:ext cx="3835261" cy="646331"/>
          </a:xfrm>
          <a:prstGeom prst="rect">
            <a:avLst/>
          </a:prstGeom>
          <a:noFill/>
        </p:spPr>
        <p:txBody>
          <a:bodyPr wrap="square" rtlCol="0">
            <a:spAutoFit/>
          </a:bodyPr>
          <a:lstStyle/>
          <a:p>
            <a:pPr algn="ctr"/>
            <a:r>
              <a:rPr lang="en-US" dirty="0">
                <a:solidFill>
                  <a:srgbClr val="FF0000"/>
                </a:solidFill>
              </a:rPr>
              <a:t>TY01-TY02-TY13 </a:t>
            </a:r>
          </a:p>
          <a:p>
            <a:pPr algn="ctr"/>
            <a:r>
              <a:rPr lang="en-US" dirty="0">
                <a:solidFill>
                  <a:srgbClr val="FF0000"/>
                </a:solidFill>
              </a:rPr>
              <a:t>Irradiated material patch panels</a:t>
            </a:r>
          </a:p>
        </p:txBody>
      </p:sp>
      <p:sp>
        <p:nvSpPr>
          <p:cNvPr id="15" name="Slide Number Placeholder 14">
            <a:extLst>
              <a:ext uri="{FF2B5EF4-FFF2-40B4-BE49-F238E27FC236}">
                <a16:creationId xmlns:a16="http://schemas.microsoft.com/office/drawing/2014/main" id="{66C767BD-1645-4658-B08A-074C7FCC0F0F}"/>
              </a:ext>
            </a:extLst>
          </p:cNvPr>
          <p:cNvSpPr>
            <a:spLocks noGrp="1"/>
          </p:cNvSpPr>
          <p:nvPr>
            <p:ph type="sldNum" sz="quarter" idx="12"/>
          </p:nvPr>
        </p:nvSpPr>
        <p:spPr/>
        <p:txBody>
          <a:bodyPr/>
          <a:lstStyle/>
          <a:p>
            <a:fld id="{8D6C380F-326D-3C40-9EE7-7FBAB0953422}" type="slidenum">
              <a:rPr lang="en-US" smtClean="0"/>
              <a:pPr/>
              <a:t>22</a:t>
            </a:fld>
            <a:endParaRPr lang="en-US"/>
          </a:p>
        </p:txBody>
      </p:sp>
      <p:pic>
        <p:nvPicPr>
          <p:cNvPr id="16" name="Picture 2" descr="Home">
            <a:extLst>
              <a:ext uri="{FF2B5EF4-FFF2-40B4-BE49-F238E27FC236}">
                <a16:creationId xmlns:a16="http://schemas.microsoft.com/office/drawing/2014/main" id="{46D3A85D-2848-429D-BCAF-9C3E2CAC7D1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me">
            <a:extLst>
              <a:ext uri="{FF2B5EF4-FFF2-40B4-BE49-F238E27FC236}">
                <a16:creationId xmlns:a16="http://schemas.microsoft.com/office/drawing/2014/main" id="{4F0B9C50-81AB-4E24-99F8-42F77874C869}"/>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99BFD08C-FE8F-47EE-9883-BC5B3C8073DE}"/>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285119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Beam test</a:t>
            </a:r>
            <a:endParaRPr lang="en-GB" dirty="0"/>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sp>
        <p:nvSpPr>
          <p:cNvPr id="7" name="TextBox 6">
            <a:extLst>
              <a:ext uri="{FF2B5EF4-FFF2-40B4-BE49-F238E27FC236}">
                <a16:creationId xmlns:a16="http://schemas.microsoft.com/office/drawing/2014/main" id="{564F0A91-8D90-48DB-BD47-C37C21151B20}"/>
              </a:ext>
            </a:extLst>
          </p:cNvPr>
          <p:cNvSpPr txBox="1"/>
          <p:nvPr/>
        </p:nvSpPr>
        <p:spPr>
          <a:xfrm>
            <a:off x="1533829" y="4726224"/>
            <a:ext cx="2732395" cy="369332"/>
          </a:xfrm>
          <a:prstGeom prst="rect">
            <a:avLst/>
          </a:prstGeom>
          <a:noFill/>
        </p:spPr>
        <p:txBody>
          <a:bodyPr wrap="square" rtlCol="0">
            <a:spAutoFit/>
          </a:bodyPr>
          <a:lstStyle/>
          <a:p>
            <a:r>
              <a:rPr lang="en-US" dirty="0"/>
              <a:t>Data acquisition panel</a:t>
            </a:r>
          </a:p>
        </p:txBody>
      </p:sp>
      <p:sp>
        <p:nvSpPr>
          <p:cNvPr id="9" name="TextBox 8">
            <a:extLst>
              <a:ext uri="{FF2B5EF4-FFF2-40B4-BE49-F238E27FC236}">
                <a16:creationId xmlns:a16="http://schemas.microsoft.com/office/drawing/2014/main" id="{DB78D843-D114-46D6-A852-7EC1C8466A14}"/>
              </a:ext>
            </a:extLst>
          </p:cNvPr>
          <p:cNvSpPr txBox="1"/>
          <p:nvPr/>
        </p:nvSpPr>
        <p:spPr>
          <a:xfrm>
            <a:off x="5529042" y="4697497"/>
            <a:ext cx="2732395" cy="369332"/>
          </a:xfrm>
          <a:prstGeom prst="rect">
            <a:avLst/>
          </a:prstGeom>
          <a:noFill/>
        </p:spPr>
        <p:txBody>
          <a:bodyPr wrap="square" rtlCol="0">
            <a:spAutoFit/>
          </a:bodyPr>
          <a:lstStyle/>
          <a:p>
            <a:pPr algn="ctr"/>
            <a:r>
              <a:rPr lang="en-US" dirty="0"/>
              <a:t>Irradiation panel</a:t>
            </a:r>
          </a:p>
        </p:txBody>
      </p:sp>
      <p:pic>
        <p:nvPicPr>
          <p:cNvPr id="4" name="Picture 3" descr="A picture containing text, indoor, open, door&#10;&#10;Description automatically generated">
            <a:extLst>
              <a:ext uri="{FF2B5EF4-FFF2-40B4-BE49-F238E27FC236}">
                <a16:creationId xmlns:a16="http://schemas.microsoft.com/office/drawing/2014/main" id="{7BD1BB1B-48CC-43BC-938D-4706A19155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91596" y="1767542"/>
            <a:ext cx="3792458" cy="2844344"/>
          </a:xfrm>
          <a:prstGeom prst="rect">
            <a:avLst/>
          </a:prstGeom>
        </p:spPr>
      </p:pic>
      <p:pic>
        <p:nvPicPr>
          <p:cNvPr id="10" name="Picture 9" descr="A picture containing text, indoor&#10;&#10;Description automatically generated">
            <a:extLst>
              <a:ext uri="{FF2B5EF4-FFF2-40B4-BE49-F238E27FC236}">
                <a16:creationId xmlns:a16="http://schemas.microsoft.com/office/drawing/2014/main" id="{1850AFA7-0B0D-43BA-A150-949A7A9DEAE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6809" y="1781523"/>
            <a:ext cx="3773818" cy="2830363"/>
          </a:xfrm>
          <a:prstGeom prst="rect">
            <a:avLst/>
          </a:prstGeom>
        </p:spPr>
      </p:pic>
      <p:sp>
        <p:nvSpPr>
          <p:cNvPr id="11" name="Slide Number Placeholder 10">
            <a:extLst>
              <a:ext uri="{FF2B5EF4-FFF2-40B4-BE49-F238E27FC236}">
                <a16:creationId xmlns:a16="http://schemas.microsoft.com/office/drawing/2014/main" id="{147E3EDA-A35C-4937-9ACD-B0DA49CE0B11}"/>
              </a:ext>
            </a:extLst>
          </p:cNvPr>
          <p:cNvSpPr>
            <a:spLocks noGrp="1"/>
          </p:cNvSpPr>
          <p:nvPr>
            <p:ph type="sldNum" sz="quarter" idx="12"/>
          </p:nvPr>
        </p:nvSpPr>
        <p:spPr/>
        <p:txBody>
          <a:bodyPr/>
          <a:lstStyle/>
          <a:p>
            <a:fld id="{8D6C380F-326D-3C40-9EE7-7FBAB0953422}" type="slidenum">
              <a:rPr lang="en-US" smtClean="0"/>
              <a:pPr/>
              <a:t>23</a:t>
            </a:fld>
            <a:endParaRPr lang="en-US"/>
          </a:p>
        </p:txBody>
      </p:sp>
      <p:pic>
        <p:nvPicPr>
          <p:cNvPr id="14" name="Picture 2" descr="Home">
            <a:extLst>
              <a:ext uri="{FF2B5EF4-FFF2-40B4-BE49-F238E27FC236}">
                <a16:creationId xmlns:a16="http://schemas.microsoft.com/office/drawing/2014/main" id="{03F9A2FE-00EF-425F-93F3-B8498A60979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ome">
            <a:extLst>
              <a:ext uri="{FF2B5EF4-FFF2-40B4-BE49-F238E27FC236}">
                <a16:creationId xmlns:a16="http://schemas.microsoft.com/office/drawing/2014/main" id="{6FC55FD2-C48A-4A5A-A6F4-EF43352CE4A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678A01FA-389A-4116-B3F5-FF0D5BED24F1}"/>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502130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in the beam area</a:t>
            </a:r>
            <a:endParaRPr lang="en-GB" dirty="0"/>
          </a:p>
        </p:txBody>
      </p:sp>
      <p:sp>
        <p:nvSpPr>
          <p:cNvPr id="4" name="Content Placeholder 3"/>
          <p:cNvSpPr>
            <a:spLocks noGrp="1"/>
          </p:cNvSpPr>
          <p:nvPr>
            <p:ph sz="quarter" idx="13"/>
          </p:nvPr>
        </p:nvSpPr>
        <p:spPr>
          <a:xfrm>
            <a:off x="457200" y="1238055"/>
            <a:ext cx="8226425" cy="5016068"/>
          </a:xfrm>
        </p:spPr>
        <p:txBody>
          <a:bodyPr>
            <a:normAutofit/>
          </a:bodyPr>
          <a:lstStyle/>
          <a:p>
            <a:r>
              <a:rPr lang="en-GB" sz="2000" dirty="0"/>
              <a:t>Access to beam area on Wednesday morning from 9h</a:t>
            </a:r>
          </a:p>
          <a:p>
            <a:r>
              <a:rPr lang="en-GB" sz="2000" dirty="0"/>
              <a:t>As soon as previous users removed their rack from control room  157-1-N28: installation of the new rack (not powered)</a:t>
            </a:r>
          </a:p>
          <a:p>
            <a:r>
              <a:rPr lang="en-GB" sz="2000" dirty="0"/>
              <a:t>Access in beam area on agreement with CHARM team</a:t>
            </a:r>
          </a:p>
          <a:p>
            <a:pPr marL="457200" indent="-457200">
              <a:buFont typeface="+mj-lt"/>
              <a:buAutoNum type="arabicPeriod"/>
            </a:pPr>
            <a:r>
              <a:rPr lang="en-GB" sz="2000" dirty="0"/>
              <a:t>Connection of the cables : patch panel + rack (1 team at a time)</a:t>
            </a:r>
          </a:p>
          <a:p>
            <a:pPr marL="457200" indent="-457200">
              <a:buFont typeface="+mj-lt"/>
              <a:buAutoNum type="arabicPeriod"/>
            </a:pPr>
            <a:r>
              <a:rPr lang="en-GB" sz="2000" dirty="0"/>
              <a:t>Powering and test of the setup (after confirmation of CHARM team)</a:t>
            </a:r>
          </a:p>
          <a:p>
            <a:pPr marL="457200" indent="-457200">
              <a:buFont typeface="+mj-lt"/>
              <a:buAutoNum type="arabicPeriod"/>
            </a:pPr>
            <a:r>
              <a:rPr lang="en-GB" sz="2000" dirty="0"/>
              <a:t>Transport of the rack to final test position</a:t>
            </a:r>
          </a:p>
          <a:p>
            <a:pPr marL="457200" indent="-457200">
              <a:buFont typeface="+mj-lt"/>
              <a:buAutoNum type="arabicPeriod"/>
            </a:pPr>
            <a:r>
              <a:rPr lang="en-GB" sz="2000" dirty="0"/>
              <a:t>End of access</a:t>
            </a:r>
          </a:p>
          <a:p>
            <a:pPr marL="457200" indent="-457200">
              <a:buFont typeface="+mj-lt"/>
              <a:buAutoNum type="arabicPeriod"/>
            </a:pPr>
            <a:r>
              <a:rPr lang="en-GB" sz="2000" dirty="0"/>
              <a:t>Beam expected usually in the afternoon</a:t>
            </a:r>
          </a:p>
          <a:p>
            <a:pPr marL="457200" indent="-457200">
              <a:buFont typeface="+mj-lt"/>
              <a:buAutoNum type="arabicPeriod"/>
            </a:pPr>
            <a:endParaRPr lang="en-GB" sz="2000" dirty="0"/>
          </a:p>
        </p:txBody>
      </p:sp>
      <p:pic>
        <p:nvPicPr>
          <p:cNvPr id="5" name="Picture 4">
            <a:extLst>
              <a:ext uri="{FF2B5EF4-FFF2-40B4-BE49-F238E27FC236}">
                <a16:creationId xmlns:a16="http://schemas.microsoft.com/office/drawing/2014/main" id="{31F105B5-550D-4D28-BB33-60AF8EBBEC3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2739" y="6270339"/>
            <a:ext cx="745839" cy="606193"/>
          </a:xfrm>
          <a:prstGeom prst="rect">
            <a:avLst/>
          </a:prstGeom>
        </p:spPr>
      </p:pic>
      <p:sp>
        <p:nvSpPr>
          <p:cNvPr id="2" name="Slide Number Placeholder 1">
            <a:extLst>
              <a:ext uri="{FF2B5EF4-FFF2-40B4-BE49-F238E27FC236}">
                <a16:creationId xmlns:a16="http://schemas.microsoft.com/office/drawing/2014/main" id="{02F7FCC1-3898-42F5-9971-F549A51B5F97}"/>
              </a:ext>
            </a:extLst>
          </p:cNvPr>
          <p:cNvSpPr>
            <a:spLocks noGrp="1"/>
          </p:cNvSpPr>
          <p:nvPr>
            <p:ph type="sldNum" sz="quarter" idx="12"/>
          </p:nvPr>
        </p:nvSpPr>
        <p:spPr/>
        <p:txBody>
          <a:bodyPr/>
          <a:lstStyle/>
          <a:p>
            <a:fld id="{8D6C380F-326D-3C40-9EE7-7FBAB0953422}" type="slidenum">
              <a:rPr lang="en-US" smtClean="0"/>
              <a:pPr/>
              <a:t>24</a:t>
            </a:fld>
            <a:endParaRPr lang="en-US"/>
          </a:p>
        </p:txBody>
      </p:sp>
      <p:pic>
        <p:nvPicPr>
          <p:cNvPr id="7" name="Picture 2" descr="Home">
            <a:extLst>
              <a:ext uri="{FF2B5EF4-FFF2-40B4-BE49-F238E27FC236}">
                <a16:creationId xmlns:a16="http://schemas.microsoft.com/office/drawing/2014/main" id="{C85F3336-032A-4643-B68A-824CDF246B1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4A22B914-3DDB-4EB0-BD22-A60FF732140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D3CD7EB5-E22D-42B9-B675-D63CAF410D72}"/>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135089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in the beam area</a:t>
            </a:r>
            <a:endParaRPr lang="en-GB" dirty="0"/>
          </a:p>
        </p:txBody>
      </p:sp>
      <p:sp>
        <p:nvSpPr>
          <p:cNvPr id="5" name="TextBox 4"/>
          <p:cNvSpPr txBox="1"/>
          <p:nvPr/>
        </p:nvSpPr>
        <p:spPr>
          <a:xfrm>
            <a:off x="1060704" y="3593599"/>
            <a:ext cx="1411833" cy="369332"/>
          </a:xfrm>
          <a:prstGeom prst="rect">
            <a:avLst/>
          </a:prstGeom>
          <a:noFill/>
        </p:spPr>
        <p:txBody>
          <a:bodyPr wrap="square" rtlCol="0">
            <a:spAutoFit/>
          </a:bodyPr>
          <a:lstStyle/>
          <a:p>
            <a:r>
              <a:rPr lang="fr-CH" i="1" dirty="0"/>
              <a:t>Patch panel</a:t>
            </a:r>
            <a:endParaRPr lang="en-GB" i="1" dirty="0"/>
          </a:p>
        </p:txBody>
      </p:sp>
      <p:sp>
        <p:nvSpPr>
          <p:cNvPr id="7" name="TextBox 6"/>
          <p:cNvSpPr txBox="1"/>
          <p:nvPr/>
        </p:nvSpPr>
        <p:spPr>
          <a:xfrm>
            <a:off x="3409687" y="3584452"/>
            <a:ext cx="2525355" cy="369332"/>
          </a:xfrm>
          <a:prstGeom prst="rect">
            <a:avLst/>
          </a:prstGeom>
          <a:noFill/>
        </p:spPr>
        <p:txBody>
          <a:bodyPr wrap="square" rtlCol="0">
            <a:spAutoFit/>
          </a:bodyPr>
          <a:lstStyle/>
          <a:p>
            <a:r>
              <a:rPr lang="fr-CH" i="1" dirty="0"/>
              <a:t>Rack to </a:t>
            </a:r>
            <a:r>
              <a:rPr lang="fr-CH" i="1" dirty="0" err="1"/>
              <a:t>be</a:t>
            </a:r>
            <a:r>
              <a:rPr lang="fr-CH" i="1" dirty="0"/>
              <a:t> </a:t>
            </a:r>
            <a:r>
              <a:rPr lang="fr-CH" i="1" dirty="0" err="1"/>
              <a:t>irradiated</a:t>
            </a:r>
            <a:endParaRPr lang="en-GB" i="1" dirty="0"/>
          </a:p>
        </p:txBody>
      </p:sp>
      <p:sp>
        <p:nvSpPr>
          <p:cNvPr id="9" name="TextBox 8"/>
          <p:cNvSpPr txBox="1"/>
          <p:nvPr/>
        </p:nvSpPr>
        <p:spPr>
          <a:xfrm>
            <a:off x="6029107" y="3600511"/>
            <a:ext cx="1411833" cy="369332"/>
          </a:xfrm>
          <a:prstGeom prst="rect">
            <a:avLst/>
          </a:prstGeom>
          <a:noFill/>
        </p:spPr>
        <p:txBody>
          <a:bodyPr wrap="square" rtlCol="0">
            <a:spAutoFit/>
          </a:bodyPr>
          <a:lstStyle/>
          <a:p>
            <a:r>
              <a:rPr lang="fr-CH" i="1" dirty="0"/>
              <a:t>Installation</a:t>
            </a:r>
            <a:endParaRPr lang="en-GB" i="1" dirty="0"/>
          </a:p>
        </p:txBody>
      </p:sp>
      <p:sp>
        <p:nvSpPr>
          <p:cNvPr id="11" name="TextBox 10"/>
          <p:cNvSpPr txBox="1"/>
          <p:nvPr/>
        </p:nvSpPr>
        <p:spPr>
          <a:xfrm>
            <a:off x="1212993" y="5672488"/>
            <a:ext cx="2034845" cy="369332"/>
          </a:xfrm>
          <a:prstGeom prst="rect">
            <a:avLst/>
          </a:prstGeom>
          <a:noFill/>
        </p:spPr>
        <p:txBody>
          <a:bodyPr wrap="square" rtlCol="0">
            <a:spAutoFit/>
          </a:bodyPr>
          <a:lstStyle/>
          <a:p>
            <a:r>
              <a:rPr lang="fr-CH" i="1" dirty="0" err="1"/>
              <a:t>Overhead</a:t>
            </a:r>
            <a:r>
              <a:rPr lang="fr-CH" i="1" dirty="0"/>
              <a:t> (G16)</a:t>
            </a:r>
            <a:endParaRPr lang="en-GB" i="1" dirty="0"/>
          </a:p>
        </p:txBody>
      </p:sp>
      <p:sp>
        <p:nvSpPr>
          <p:cNvPr id="13" name="TextBox 12"/>
          <p:cNvSpPr txBox="1"/>
          <p:nvPr/>
        </p:nvSpPr>
        <p:spPr>
          <a:xfrm>
            <a:off x="6703678" y="5716576"/>
            <a:ext cx="627196" cy="369332"/>
          </a:xfrm>
          <a:prstGeom prst="rect">
            <a:avLst/>
          </a:prstGeom>
          <a:noFill/>
        </p:spPr>
        <p:txBody>
          <a:bodyPr wrap="square" rtlCol="0">
            <a:spAutoFit/>
          </a:bodyPr>
          <a:lstStyle/>
          <a:p>
            <a:r>
              <a:rPr lang="fr-CH" i="1" dirty="0"/>
              <a:t>G0</a:t>
            </a:r>
            <a:endParaRPr lang="en-GB"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5400000">
            <a:off x="3455712" y="1547077"/>
            <a:ext cx="2628396" cy="147847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1053" y="1650055"/>
            <a:ext cx="2506675" cy="188000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5699717" y="1278723"/>
            <a:ext cx="2635119" cy="19763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4302" y="4209624"/>
            <a:ext cx="2024238" cy="151817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19226" y="4240539"/>
            <a:ext cx="1909267" cy="1431950"/>
          </a:xfrm>
          <a:prstGeom prst="rect">
            <a:avLst/>
          </a:prstGeom>
        </p:spPr>
      </p:pic>
      <p:pic>
        <p:nvPicPr>
          <p:cNvPr id="18" name="Picture 17">
            <a:extLst>
              <a:ext uri="{FF2B5EF4-FFF2-40B4-BE49-F238E27FC236}">
                <a16:creationId xmlns:a16="http://schemas.microsoft.com/office/drawing/2014/main" id="{AA05F067-5EFC-4308-9885-B4961DDDEA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5335" y="6281303"/>
            <a:ext cx="745839" cy="606193"/>
          </a:xfrm>
          <a:prstGeom prst="rect">
            <a:avLst/>
          </a:prstGeom>
        </p:spPr>
      </p:pic>
      <p:sp>
        <p:nvSpPr>
          <p:cNvPr id="2" name="Slide Number Placeholder 1">
            <a:extLst>
              <a:ext uri="{FF2B5EF4-FFF2-40B4-BE49-F238E27FC236}">
                <a16:creationId xmlns:a16="http://schemas.microsoft.com/office/drawing/2014/main" id="{48268269-7E53-4CF6-9A13-8378EE933C43}"/>
              </a:ext>
            </a:extLst>
          </p:cNvPr>
          <p:cNvSpPr>
            <a:spLocks noGrp="1"/>
          </p:cNvSpPr>
          <p:nvPr>
            <p:ph type="sldNum" sz="quarter" idx="12"/>
          </p:nvPr>
        </p:nvSpPr>
        <p:spPr/>
        <p:txBody>
          <a:bodyPr/>
          <a:lstStyle/>
          <a:p>
            <a:fld id="{8D6C380F-326D-3C40-9EE7-7FBAB0953422}" type="slidenum">
              <a:rPr lang="en-US" smtClean="0"/>
              <a:pPr/>
              <a:t>25</a:t>
            </a:fld>
            <a:endParaRPr lang="en-US"/>
          </a:p>
        </p:txBody>
      </p:sp>
      <p:pic>
        <p:nvPicPr>
          <p:cNvPr id="20" name="Picture 2" descr="Home">
            <a:extLst>
              <a:ext uri="{FF2B5EF4-FFF2-40B4-BE49-F238E27FC236}">
                <a16:creationId xmlns:a16="http://schemas.microsoft.com/office/drawing/2014/main" id="{C4009D19-828E-4839-8530-548C4EA082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ome">
            <a:extLst>
              <a:ext uri="{FF2B5EF4-FFF2-40B4-BE49-F238E27FC236}">
                <a16:creationId xmlns:a16="http://schemas.microsoft.com/office/drawing/2014/main" id="{72CC97E9-69F3-4D39-ABBE-781248A3794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ACF1805-C530-4927-A409-7260C14FE9C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96753" y="4200659"/>
            <a:ext cx="1618633" cy="2155691"/>
          </a:xfrm>
          <a:prstGeom prst="rect">
            <a:avLst/>
          </a:prstGeom>
        </p:spPr>
      </p:pic>
    </p:spTree>
    <p:extLst>
      <p:ext uri="{BB962C8B-B14F-4D97-AF65-F5344CB8AC3E}">
        <p14:creationId xmlns:p14="http://schemas.microsoft.com/office/powerpoint/2010/main" val="86478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During the beam test</a:t>
            </a:r>
            <a:endParaRPr lang="en-GB" dirty="0"/>
          </a:p>
        </p:txBody>
      </p:sp>
      <p:sp>
        <p:nvSpPr>
          <p:cNvPr id="4" name="Content Placeholder 3"/>
          <p:cNvSpPr>
            <a:spLocks noGrp="1"/>
          </p:cNvSpPr>
          <p:nvPr>
            <p:ph sz="quarter" idx="13"/>
          </p:nvPr>
        </p:nvSpPr>
        <p:spPr/>
        <p:txBody>
          <a:bodyPr>
            <a:normAutofit/>
          </a:bodyPr>
          <a:lstStyle/>
          <a:p>
            <a:r>
              <a:rPr lang="en-GB" sz="2000" dirty="0"/>
              <a:t>No access possible into the beam area for the whole week</a:t>
            </a:r>
          </a:p>
          <a:p>
            <a:r>
              <a:rPr lang="en-GB" sz="2000" dirty="0"/>
              <a:t>No restriction to access in preparation and control rooms</a:t>
            </a:r>
          </a:p>
          <a:p>
            <a:pPr lvl="1"/>
            <a:r>
              <a:rPr lang="en-GB" sz="2000" dirty="0"/>
              <a:t>Personal dosimeter mandatory</a:t>
            </a:r>
          </a:p>
          <a:p>
            <a:pPr lvl="1"/>
            <a:r>
              <a:rPr lang="en-GB" sz="2000" dirty="0"/>
              <a:t>No drink or food</a:t>
            </a:r>
          </a:p>
          <a:p>
            <a:pPr lvl="1"/>
            <a:r>
              <a:rPr lang="en-GB" sz="2000" dirty="0"/>
              <a:t>Close the doors as often as possible (air conditioning)</a:t>
            </a:r>
          </a:p>
        </p:txBody>
      </p:sp>
      <p:pic>
        <p:nvPicPr>
          <p:cNvPr id="5" name="Picture 2" descr="Image result for no acces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5125" y="3768034"/>
            <a:ext cx="1683003" cy="16897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398595" y="4112126"/>
            <a:ext cx="2819400" cy="923330"/>
          </a:xfrm>
          <a:prstGeom prst="rect">
            <a:avLst/>
          </a:prstGeom>
        </p:spPr>
        <p:txBody>
          <a:bodyPr wrap="square">
            <a:spAutoFit/>
          </a:bodyPr>
          <a:lstStyle/>
          <a:p>
            <a:r>
              <a:rPr lang="en-GB" dirty="0"/>
              <a:t>No access possible into the beam area for the whole week</a:t>
            </a:r>
          </a:p>
        </p:txBody>
      </p:sp>
      <p:sp>
        <p:nvSpPr>
          <p:cNvPr id="2" name="Slide Number Placeholder 1">
            <a:extLst>
              <a:ext uri="{FF2B5EF4-FFF2-40B4-BE49-F238E27FC236}">
                <a16:creationId xmlns:a16="http://schemas.microsoft.com/office/drawing/2014/main" id="{DB15035C-C360-4581-B97F-F81D2E6F6567}"/>
              </a:ext>
            </a:extLst>
          </p:cNvPr>
          <p:cNvSpPr>
            <a:spLocks noGrp="1"/>
          </p:cNvSpPr>
          <p:nvPr>
            <p:ph type="sldNum" sz="quarter" idx="12"/>
          </p:nvPr>
        </p:nvSpPr>
        <p:spPr/>
        <p:txBody>
          <a:bodyPr/>
          <a:lstStyle/>
          <a:p>
            <a:fld id="{8D6C380F-326D-3C40-9EE7-7FBAB0953422}" type="slidenum">
              <a:rPr lang="en-US" smtClean="0"/>
              <a:pPr/>
              <a:t>26</a:t>
            </a:fld>
            <a:endParaRPr lang="en-US"/>
          </a:p>
        </p:txBody>
      </p:sp>
      <p:pic>
        <p:nvPicPr>
          <p:cNvPr id="9" name="Picture 2" descr="Home">
            <a:extLst>
              <a:ext uri="{FF2B5EF4-FFF2-40B4-BE49-F238E27FC236}">
                <a16:creationId xmlns:a16="http://schemas.microsoft.com/office/drawing/2014/main" id="{8080CC4C-08D2-40FB-B6E4-58C1B642002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me">
            <a:extLst>
              <a:ext uri="{FF2B5EF4-FFF2-40B4-BE49-F238E27FC236}">
                <a16:creationId xmlns:a16="http://schemas.microsoft.com/office/drawing/2014/main" id="{BC914516-978B-489E-97BE-FA4BC3D810D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2021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BA45F806-3E8C-4C41-8ED4-B811C9B83A0D}"/>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49434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End of the test</a:t>
            </a:r>
            <a:endParaRPr lang="en-GB" dirty="0"/>
          </a:p>
        </p:txBody>
      </p:sp>
      <p:sp>
        <p:nvSpPr>
          <p:cNvPr id="4" name="Content Placeholder 3"/>
          <p:cNvSpPr>
            <a:spLocks noGrp="1"/>
          </p:cNvSpPr>
          <p:nvPr>
            <p:ph sz="quarter" idx="13"/>
          </p:nvPr>
        </p:nvSpPr>
        <p:spPr>
          <a:xfrm>
            <a:off x="457200" y="1164903"/>
            <a:ext cx="8226425" cy="5016068"/>
          </a:xfrm>
        </p:spPr>
        <p:txBody>
          <a:bodyPr>
            <a:normAutofit/>
          </a:bodyPr>
          <a:lstStyle/>
          <a:p>
            <a:r>
              <a:rPr lang="en-GB" sz="2000" dirty="0"/>
              <a:t>Access on Wednesday morning</a:t>
            </a:r>
          </a:p>
          <a:p>
            <a:r>
              <a:rPr lang="en-GB" sz="2000" dirty="0"/>
              <a:t>Disconnection patch panel + rack </a:t>
            </a:r>
          </a:p>
          <a:p>
            <a:r>
              <a:rPr lang="fr-CH" sz="2000" dirty="0"/>
              <a:t>Protection of câbles </a:t>
            </a:r>
            <a:r>
              <a:rPr lang="fr-CH" sz="2000" dirty="0" err="1"/>
              <a:t>connectors</a:t>
            </a:r>
            <a:r>
              <a:rPr lang="fr-CH" sz="2000" dirty="0"/>
              <a:t> for </a:t>
            </a:r>
            <a:r>
              <a:rPr lang="fr-CH" sz="2000" dirty="0" err="1"/>
              <a:t>storage</a:t>
            </a:r>
            <a:endParaRPr lang="en-GB" sz="2000" dirty="0"/>
          </a:p>
          <a:p>
            <a:r>
              <a:rPr lang="en-GB" sz="2000" dirty="0"/>
              <a:t>Material stored 1-2 weeks in internal buffer zone for </a:t>
            </a:r>
            <a:r>
              <a:rPr lang="en-GB" sz="2000" dirty="0" err="1"/>
              <a:t>cooldown</a:t>
            </a:r>
            <a:endParaRPr lang="en-GB" sz="2000" dirty="0"/>
          </a:p>
          <a:p>
            <a:r>
              <a:rPr lang="en-GB" sz="2000" dirty="0"/>
              <a:t>User will be contacted few weeks later to retrieve their materials (TREC registration from RP buffer zone 157/R-O21)</a:t>
            </a:r>
          </a:p>
          <a:p>
            <a:r>
              <a:rPr lang="en-GB" sz="2000" dirty="0"/>
              <a:t>The facility can store the cables for later reuse</a:t>
            </a:r>
          </a:p>
          <a:p>
            <a:r>
              <a:rPr lang="en-GB" sz="2000" dirty="0"/>
              <a:t>Keep the control room tidy and clean</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5400000" flipV="1">
            <a:off x="6309360" y="3813506"/>
            <a:ext cx="2534717" cy="1901038"/>
          </a:xfrm>
          <a:prstGeom prst="rect">
            <a:avLst/>
          </a:prstGeom>
        </p:spPr>
      </p:pic>
      <p:pic>
        <p:nvPicPr>
          <p:cNvPr id="6" name="Picture 5">
            <a:extLst>
              <a:ext uri="{FF2B5EF4-FFF2-40B4-BE49-F238E27FC236}">
                <a16:creationId xmlns:a16="http://schemas.microsoft.com/office/drawing/2014/main" id="{AC89B926-D345-4BD7-871A-DEA74BCE8C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2235" y="6288677"/>
            <a:ext cx="745839" cy="606193"/>
          </a:xfrm>
          <a:prstGeom prst="rect">
            <a:avLst/>
          </a:prstGeom>
        </p:spPr>
      </p:pic>
      <p:sp>
        <p:nvSpPr>
          <p:cNvPr id="2" name="Slide Number Placeholder 1">
            <a:extLst>
              <a:ext uri="{FF2B5EF4-FFF2-40B4-BE49-F238E27FC236}">
                <a16:creationId xmlns:a16="http://schemas.microsoft.com/office/drawing/2014/main" id="{680EA111-91F2-4F30-955F-9BFE3AA055C6}"/>
              </a:ext>
            </a:extLst>
          </p:cNvPr>
          <p:cNvSpPr>
            <a:spLocks noGrp="1"/>
          </p:cNvSpPr>
          <p:nvPr>
            <p:ph type="sldNum" sz="quarter" idx="12"/>
          </p:nvPr>
        </p:nvSpPr>
        <p:spPr/>
        <p:txBody>
          <a:bodyPr/>
          <a:lstStyle/>
          <a:p>
            <a:fld id="{8D6C380F-326D-3C40-9EE7-7FBAB0953422}" type="slidenum">
              <a:rPr lang="en-US" smtClean="0"/>
              <a:pPr/>
              <a:t>27</a:t>
            </a:fld>
            <a:endParaRPr lang="en-US"/>
          </a:p>
        </p:txBody>
      </p:sp>
      <p:pic>
        <p:nvPicPr>
          <p:cNvPr id="8" name="Picture 2" descr="Home">
            <a:extLst>
              <a:ext uri="{FF2B5EF4-FFF2-40B4-BE49-F238E27FC236}">
                <a16:creationId xmlns:a16="http://schemas.microsoft.com/office/drawing/2014/main" id="{1E5AE404-26EE-44A0-B2E2-E70F8F91E4B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me">
            <a:extLst>
              <a:ext uri="{FF2B5EF4-FFF2-40B4-BE49-F238E27FC236}">
                <a16:creationId xmlns:a16="http://schemas.microsoft.com/office/drawing/2014/main" id="{EDE64690-631E-42F7-B3B4-AE71231C2F1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9C0CC21E-C75C-4BE5-A3BE-59DC6CFB6AC6}"/>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968460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Remarks</a:t>
            </a:r>
            <a:endParaRPr lang="en-GB" dirty="0"/>
          </a:p>
        </p:txBody>
      </p:sp>
      <p:sp>
        <p:nvSpPr>
          <p:cNvPr id="4" name="Content Placeholder 3"/>
          <p:cNvSpPr>
            <a:spLocks noGrp="1"/>
          </p:cNvSpPr>
          <p:nvPr>
            <p:ph sz="quarter" idx="13"/>
          </p:nvPr>
        </p:nvSpPr>
        <p:spPr/>
        <p:txBody>
          <a:bodyPr>
            <a:normAutofit/>
          </a:bodyPr>
          <a:lstStyle/>
          <a:p>
            <a:r>
              <a:rPr lang="en-GB" sz="2000" dirty="0"/>
              <a:t>Access rights required : </a:t>
            </a:r>
            <a:r>
              <a:rPr lang="en-GB" sz="2000" b="1" dirty="0"/>
              <a:t>IRRADS</a:t>
            </a:r>
            <a:r>
              <a:rPr lang="en-GB" sz="2000" dirty="0"/>
              <a:t>, 157/1-N26, 157/1-N28, 157/R-O19</a:t>
            </a:r>
          </a:p>
          <a:p>
            <a:r>
              <a:rPr lang="en-GB" sz="2000" dirty="0"/>
              <a:t>Safety trainings : Safety at CERN, Electrical Safety, Beam Facilities, CHARM, Radiation Protection - Supervised Area, Radioactive Equipment - Traceability - TREC</a:t>
            </a:r>
          </a:p>
          <a:p>
            <a:r>
              <a:rPr lang="en-GB" sz="2000" dirty="0"/>
              <a:t>Safety material : Personal dosimeter, shoes, helmet, </a:t>
            </a:r>
          </a:p>
          <a:p>
            <a:r>
              <a:rPr lang="en-GB" sz="2000" dirty="0"/>
              <a:t>Bring your own tools</a:t>
            </a:r>
          </a:p>
          <a:p>
            <a:r>
              <a:rPr lang="en-GB" sz="2000" dirty="0"/>
              <a:t>Preferably take active dosimeters (DMC) from </a:t>
            </a:r>
            <a:r>
              <a:rPr lang="en-GB" sz="2000" dirty="0" err="1"/>
              <a:t>bld</a:t>
            </a:r>
            <a:r>
              <a:rPr lang="en-GB" sz="2000" dirty="0"/>
              <a:t> 55</a:t>
            </a:r>
          </a:p>
          <a:p>
            <a:r>
              <a:rPr lang="en-GB" sz="2000" dirty="0"/>
              <a:t>IMPACT managed by CHARM coordination (list of names to provide)</a:t>
            </a:r>
          </a:p>
          <a:p>
            <a:r>
              <a:rPr lang="fr-CH" sz="2000" dirty="0"/>
              <a:t>Networks requests to </a:t>
            </a:r>
            <a:r>
              <a:rPr lang="fr-CH" sz="2000" dirty="0" err="1"/>
              <a:t>be</a:t>
            </a:r>
            <a:r>
              <a:rPr lang="fr-CH" sz="2000" dirty="0"/>
              <a:t> </a:t>
            </a:r>
            <a:r>
              <a:rPr lang="fr-CH" sz="2000" dirty="0" err="1"/>
              <a:t>done</a:t>
            </a:r>
            <a:r>
              <a:rPr lang="fr-CH" sz="2000" dirty="0"/>
              <a:t> ASAP (Dry run + control room)</a:t>
            </a:r>
          </a:p>
          <a:p>
            <a:r>
              <a:rPr lang="fr-CH" sz="2000" dirty="0"/>
              <a:t>COVID </a:t>
            </a:r>
            <a:r>
              <a:rPr lang="fr-CH" sz="2000" dirty="0" err="1"/>
              <a:t>rules</a:t>
            </a:r>
            <a:r>
              <a:rPr lang="fr-CH" sz="2000" dirty="0"/>
              <a:t> : </a:t>
            </a:r>
            <a:r>
              <a:rPr lang="fr-CH" sz="1800" u="sng" dirty="0">
                <a:solidFill>
                  <a:srgbClr val="0000FF"/>
                </a:solidFill>
                <a:effectLst/>
                <a:latin typeface="Calibri" panose="020F0502020204030204" pitchFamily="34" charset="0"/>
                <a:ea typeface="Calibri" panose="020F0502020204030204" pitchFamily="34" charset="0"/>
                <a:hlinkClick r:id="rId2"/>
              </a:rPr>
              <a:t>https://edms.cern.ch/document/2615669/1</a:t>
            </a:r>
            <a:endParaRPr lang="en-GB" sz="2000" dirty="0"/>
          </a:p>
        </p:txBody>
      </p:sp>
      <p:pic>
        <p:nvPicPr>
          <p:cNvPr id="6" name="Picture 5">
            <a:extLst>
              <a:ext uri="{FF2B5EF4-FFF2-40B4-BE49-F238E27FC236}">
                <a16:creationId xmlns:a16="http://schemas.microsoft.com/office/drawing/2014/main" id="{96C0810E-15E9-442C-BA97-428E81B693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1774" y="6352767"/>
            <a:ext cx="442449" cy="442449"/>
          </a:xfrm>
          <a:prstGeom prst="rect">
            <a:avLst/>
          </a:prstGeom>
        </p:spPr>
      </p:pic>
      <p:sp>
        <p:nvSpPr>
          <p:cNvPr id="2" name="Slide Number Placeholder 1">
            <a:extLst>
              <a:ext uri="{FF2B5EF4-FFF2-40B4-BE49-F238E27FC236}">
                <a16:creationId xmlns:a16="http://schemas.microsoft.com/office/drawing/2014/main" id="{1F1220B3-B12F-436C-8FBB-B6C3E81DC6D1}"/>
              </a:ext>
            </a:extLst>
          </p:cNvPr>
          <p:cNvSpPr>
            <a:spLocks noGrp="1"/>
          </p:cNvSpPr>
          <p:nvPr>
            <p:ph type="sldNum" sz="quarter" idx="12"/>
          </p:nvPr>
        </p:nvSpPr>
        <p:spPr/>
        <p:txBody>
          <a:bodyPr/>
          <a:lstStyle/>
          <a:p>
            <a:fld id="{8D6C380F-326D-3C40-9EE7-7FBAB0953422}" type="slidenum">
              <a:rPr lang="en-US" smtClean="0"/>
              <a:pPr/>
              <a:t>28</a:t>
            </a:fld>
            <a:endParaRPr lang="en-US"/>
          </a:p>
        </p:txBody>
      </p:sp>
      <p:pic>
        <p:nvPicPr>
          <p:cNvPr id="7" name="Picture 2" descr="Home">
            <a:extLst>
              <a:ext uri="{FF2B5EF4-FFF2-40B4-BE49-F238E27FC236}">
                <a16:creationId xmlns:a16="http://schemas.microsoft.com/office/drawing/2014/main" id="{8D99C587-EAE1-4A65-8330-085D8F91BBB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386319BB-28C9-45F2-9734-8E96692631D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188D85DE-23B3-46C2-B994-487ADA6DB10D}"/>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171081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Useful Links</a:t>
            </a:r>
            <a:endParaRPr lang="en-GB" dirty="0"/>
          </a:p>
        </p:txBody>
      </p:sp>
      <p:sp>
        <p:nvSpPr>
          <p:cNvPr id="4" name="Content Placeholder 3"/>
          <p:cNvSpPr>
            <a:spLocks noGrp="1"/>
          </p:cNvSpPr>
          <p:nvPr>
            <p:ph sz="quarter" idx="13"/>
          </p:nvPr>
        </p:nvSpPr>
        <p:spPr/>
        <p:txBody>
          <a:bodyPr>
            <a:normAutofit/>
          </a:bodyPr>
          <a:lstStyle/>
          <a:p>
            <a:r>
              <a:rPr lang="fr-CH" sz="2000" dirty="0"/>
              <a:t>CHARM </a:t>
            </a:r>
            <a:r>
              <a:rPr lang="fr-CH" sz="2000" dirty="0" err="1"/>
              <a:t>website</a:t>
            </a:r>
            <a:r>
              <a:rPr lang="fr-CH" sz="2000" dirty="0"/>
              <a:t>: </a:t>
            </a:r>
            <a:r>
              <a:rPr lang="fr-CH" sz="2000" dirty="0">
                <a:hlinkClick r:id="rId2"/>
              </a:rPr>
              <a:t>https://charm.web.cern.ch</a:t>
            </a:r>
            <a:endParaRPr lang="fr-CH" sz="2000" dirty="0"/>
          </a:p>
          <a:p>
            <a:r>
              <a:rPr lang="fr-CH" sz="2000" dirty="0"/>
              <a:t>Facility monitoring: </a:t>
            </a:r>
          </a:p>
          <a:p>
            <a:r>
              <a:rPr lang="fr-CH" sz="2000" dirty="0"/>
              <a:t>ADAMS: </a:t>
            </a:r>
            <a:r>
              <a:rPr lang="en-GB" sz="2000" u="sng" dirty="0">
                <a:hlinkClick r:id="rId3"/>
              </a:rPr>
              <a:t>http://www.cern.ch/adams/</a:t>
            </a:r>
            <a:endParaRPr lang="en-GB" sz="2000" u="sng" dirty="0"/>
          </a:p>
          <a:p>
            <a:r>
              <a:rPr lang="fr-CH" sz="2000" u="sng" dirty="0"/>
              <a:t>Monitoring </a:t>
            </a:r>
            <a:r>
              <a:rPr lang="fr-CH" sz="2000" u="sng" dirty="0" err="1"/>
              <a:t>tool</a:t>
            </a:r>
            <a:r>
              <a:rPr lang="fr-CH" sz="2000" u="sng" dirty="0"/>
              <a:t> : (code to </a:t>
            </a:r>
            <a:r>
              <a:rPr lang="fr-CH" sz="2000" u="sng" dirty="0" err="1"/>
              <a:t>be</a:t>
            </a:r>
            <a:r>
              <a:rPr lang="fr-CH" sz="2000" u="sng" dirty="0"/>
              <a:t> </a:t>
            </a:r>
            <a:r>
              <a:rPr lang="fr-CH" sz="2000" u="sng" dirty="0" err="1"/>
              <a:t>provided</a:t>
            </a:r>
            <a:r>
              <a:rPr lang="fr-CH" sz="2000" u="sng" dirty="0"/>
              <a:t> by CHARM team) </a:t>
            </a:r>
            <a:r>
              <a:rPr lang="fr-CH" sz="2000" u="sng" dirty="0">
                <a:hlinkClick r:id="rId4"/>
              </a:rPr>
              <a:t>Charm_MonitoringTool_v2</a:t>
            </a:r>
            <a:endParaRPr lang="fr-CH" sz="2000" u="sng" dirty="0"/>
          </a:p>
          <a:p>
            <a:r>
              <a:rPr lang="fr-CH" sz="2000" u="sng" dirty="0"/>
              <a:t>Training center : </a:t>
            </a:r>
            <a:r>
              <a:rPr lang="fr-CH" sz="2000" u="sng" dirty="0">
                <a:hlinkClick r:id="rId5"/>
              </a:rPr>
              <a:t>https://lms.cern.ch</a:t>
            </a:r>
            <a:endParaRPr lang="fr-CH" sz="2000" u="sng" dirty="0"/>
          </a:p>
          <a:p>
            <a:r>
              <a:rPr lang="fr-CH" sz="2000" u="sng" dirty="0"/>
              <a:t>Network: https://network.cern.ch</a:t>
            </a:r>
          </a:p>
          <a:p>
            <a:endParaRPr lang="fr-CH" sz="2000" u="sng" dirty="0"/>
          </a:p>
          <a:p>
            <a:endParaRPr lang="fr-CH" sz="2400" dirty="0"/>
          </a:p>
        </p:txBody>
      </p:sp>
      <p:pic>
        <p:nvPicPr>
          <p:cNvPr id="5" name="Picture 4">
            <a:extLst>
              <a:ext uri="{FF2B5EF4-FFF2-40B4-BE49-F238E27FC236}">
                <a16:creationId xmlns:a16="http://schemas.microsoft.com/office/drawing/2014/main" id="{0835E91D-4397-4664-9F6F-052873FC5D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4358" y="6279363"/>
            <a:ext cx="745839" cy="606193"/>
          </a:xfrm>
          <a:prstGeom prst="rect">
            <a:avLst/>
          </a:prstGeom>
        </p:spPr>
      </p:pic>
      <p:sp>
        <p:nvSpPr>
          <p:cNvPr id="2" name="Slide Number Placeholder 1">
            <a:extLst>
              <a:ext uri="{FF2B5EF4-FFF2-40B4-BE49-F238E27FC236}">
                <a16:creationId xmlns:a16="http://schemas.microsoft.com/office/drawing/2014/main" id="{73834674-52F7-4D15-B6B4-C3BF06D0D03D}"/>
              </a:ext>
            </a:extLst>
          </p:cNvPr>
          <p:cNvSpPr>
            <a:spLocks noGrp="1"/>
          </p:cNvSpPr>
          <p:nvPr>
            <p:ph type="sldNum" sz="quarter" idx="12"/>
          </p:nvPr>
        </p:nvSpPr>
        <p:spPr/>
        <p:txBody>
          <a:bodyPr/>
          <a:lstStyle/>
          <a:p>
            <a:fld id="{8D6C380F-326D-3C40-9EE7-7FBAB0953422}" type="slidenum">
              <a:rPr lang="en-US" smtClean="0"/>
              <a:pPr/>
              <a:t>29</a:t>
            </a:fld>
            <a:endParaRPr lang="en-US" dirty="0"/>
          </a:p>
        </p:txBody>
      </p:sp>
      <p:pic>
        <p:nvPicPr>
          <p:cNvPr id="7" name="Picture 2" descr="Home">
            <a:extLst>
              <a:ext uri="{FF2B5EF4-FFF2-40B4-BE49-F238E27FC236}">
                <a16:creationId xmlns:a16="http://schemas.microsoft.com/office/drawing/2014/main" id="{757F2AD7-592C-4E2B-8ED2-EF8B36B9AB2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me">
            <a:extLst>
              <a:ext uri="{FF2B5EF4-FFF2-40B4-BE49-F238E27FC236}">
                <a16:creationId xmlns:a16="http://schemas.microsoft.com/office/drawing/2014/main" id="{984E5116-51FB-4090-9436-DF0107CEDEB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C1F59B93-2BCC-442D-81D1-E39FFB1468D2}"/>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738708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17918391-D411-FE40-AAD7-861AE5233E0E}" type="slidenum">
              <a:rPr lang="en-US" smtClean="0"/>
              <a:pPr/>
              <a:t>3</a:t>
            </a:fld>
            <a:endParaRPr lang="en-US" dirty="0"/>
          </a:p>
        </p:txBody>
      </p:sp>
      <p:sp>
        <p:nvSpPr>
          <p:cNvPr id="13" name="Content Placeholder 2"/>
          <p:cNvSpPr txBox="1">
            <a:spLocks/>
          </p:cNvSpPr>
          <p:nvPr/>
        </p:nvSpPr>
        <p:spPr>
          <a:xfrm>
            <a:off x="334355" y="1005142"/>
            <a:ext cx="8477137" cy="1583401"/>
          </a:xfrm>
          <a:prstGeom prst="rect">
            <a:avLst/>
          </a:prstGeom>
        </p:spPr>
        <p:txBody>
          <a:bodyPr>
            <a:normAutofit/>
          </a:bodyPr>
          <a:lstStyle>
            <a:lvl1pPr marL="493776"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256"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708"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231775" lvl="1" indent="0">
              <a:buNone/>
            </a:pPr>
            <a:r>
              <a:rPr lang="en-GB" sz="2500" b="1" dirty="0"/>
              <a:t>CHARM</a:t>
            </a:r>
          </a:p>
          <a:p>
            <a:pPr marL="231775" lvl="1" indent="0">
              <a:buNone/>
            </a:pPr>
            <a:r>
              <a:rPr lang="en-GB" sz="2500" b="1" u="sng" dirty="0" err="1"/>
              <a:t>C</a:t>
            </a:r>
            <a:r>
              <a:rPr lang="en-GB" sz="2500" dirty="0" err="1"/>
              <a:t>ern</a:t>
            </a:r>
            <a:r>
              <a:rPr lang="en-GB" sz="2500" dirty="0"/>
              <a:t> </a:t>
            </a:r>
            <a:r>
              <a:rPr lang="en-GB" sz="2500" b="1" u="sng" dirty="0"/>
              <a:t>H</a:t>
            </a:r>
            <a:r>
              <a:rPr lang="en-GB" sz="2500" dirty="0"/>
              <a:t>igh Energy </a:t>
            </a:r>
            <a:r>
              <a:rPr lang="en-GB" sz="2500" b="1" u="sng" dirty="0" err="1"/>
              <a:t>A</a:t>
            </a:r>
            <a:r>
              <a:rPr lang="en-GB" sz="2500" dirty="0" err="1"/>
              <a:t>ccele</a:t>
            </a:r>
            <a:r>
              <a:rPr lang="en-GB" sz="2500" b="1" u="sng" dirty="0" err="1"/>
              <a:t>R</a:t>
            </a:r>
            <a:r>
              <a:rPr lang="en-GB" sz="2500" dirty="0" err="1"/>
              <a:t>ator</a:t>
            </a:r>
            <a:r>
              <a:rPr lang="en-GB" sz="2500" dirty="0"/>
              <a:t> </a:t>
            </a:r>
            <a:r>
              <a:rPr lang="en-GB" sz="2500" b="1" u="sng" dirty="0"/>
              <a:t>M</a:t>
            </a:r>
            <a:r>
              <a:rPr lang="en-GB" sz="2500" dirty="0"/>
              <a:t>ixed-</a:t>
            </a:r>
            <a:r>
              <a:rPr lang="en-GB" sz="2500" b="1" dirty="0"/>
              <a:t>F</a:t>
            </a:r>
            <a:r>
              <a:rPr lang="en-GB" sz="2500" dirty="0"/>
              <a:t>ield</a:t>
            </a:r>
          </a:p>
          <a:p>
            <a:pPr marL="0" indent="0">
              <a:buNone/>
            </a:pPr>
            <a:endParaRPr lang="en-GB" sz="3200"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0" y="2595854"/>
            <a:ext cx="5403138" cy="2234198"/>
          </a:xfrm>
          <a:prstGeom prst="rect">
            <a:avLst/>
          </a:prstGeom>
        </p:spPr>
      </p:pic>
      <p:cxnSp>
        <p:nvCxnSpPr>
          <p:cNvPr id="15" name="Straight Connector 14"/>
          <p:cNvCxnSpPr/>
          <p:nvPr/>
        </p:nvCxnSpPr>
        <p:spPr>
          <a:xfrm>
            <a:off x="457200" y="997829"/>
            <a:ext cx="8234858" cy="1"/>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56440" y="2707739"/>
            <a:ext cx="1303046" cy="1791171"/>
          </a:xfrm>
          <a:prstGeom prst="rect">
            <a:avLst/>
          </a:prstGeom>
        </p:spPr>
      </p:pic>
      <p:pic>
        <p:nvPicPr>
          <p:cNvPr id="18" name="Picture 17" descr="LHC2kA (600 - 25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87070" y="2862281"/>
            <a:ext cx="1286399" cy="1598103"/>
          </a:xfrm>
          <a:prstGeom prst="rect">
            <a:avLst/>
          </a:prstGeom>
          <a:noFill/>
          <a:ln w="9525">
            <a:noFill/>
            <a:miter lim="800000"/>
            <a:headEnd/>
            <a:tailEnd/>
          </a:ln>
        </p:spPr>
      </p:pic>
      <p:sp>
        <p:nvSpPr>
          <p:cNvPr id="19" name="Right Arrow 18"/>
          <p:cNvSpPr/>
          <p:nvPr/>
        </p:nvSpPr>
        <p:spPr>
          <a:xfrm>
            <a:off x="6904769" y="3468596"/>
            <a:ext cx="547080" cy="240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1824710" y="5155771"/>
            <a:ext cx="6065520" cy="369332"/>
          </a:xfrm>
          <a:prstGeom prst="rect">
            <a:avLst/>
          </a:prstGeom>
          <a:noFill/>
        </p:spPr>
        <p:txBody>
          <a:bodyPr wrap="square" rtlCol="0">
            <a:spAutoFit/>
          </a:bodyPr>
          <a:lstStyle/>
          <a:p>
            <a:r>
              <a:rPr lang="en-US" dirty="0">
                <a:hlinkClick r:id="rId6"/>
              </a:rPr>
              <a:t>Read the operational procedure </a:t>
            </a:r>
            <a:r>
              <a:rPr lang="en-US" dirty="0"/>
              <a:t>: EDMS 1553262 </a:t>
            </a:r>
            <a:endParaRPr lang="en-GB" dirty="0"/>
          </a:p>
        </p:txBody>
      </p:sp>
      <p:pic>
        <p:nvPicPr>
          <p:cNvPr id="20" name="Picture 2" descr="Home">
            <a:extLst>
              <a:ext uri="{FF2B5EF4-FFF2-40B4-BE49-F238E27FC236}">
                <a16:creationId xmlns:a16="http://schemas.microsoft.com/office/drawing/2014/main" id="{2EBC78E4-9C2B-49BE-9673-684464F4F7C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ome">
            <a:extLst>
              <a:ext uri="{FF2B5EF4-FFF2-40B4-BE49-F238E27FC236}">
                <a16:creationId xmlns:a16="http://schemas.microsoft.com/office/drawing/2014/main" id="{5BD0EFEA-9BFE-4962-B463-2CF2CA1E46C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CA8F982B-206B-4465-BB8A-7A2DE009C7A0}"/>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862077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1000" y="1123950"/>
            <a:ext cx="8458200" cy="4305300"/>
          </a:xfrm>
          <a:prstGeom prst="rect">
            <a:avLst/>
          </a:prstGeom>
        </p:spPr>
      </p:pic>
      <p:pic>
        <p:nvPicPr>
          <p:cNvPr id="3" name="Picture 2">
            <a:extLst>
              <a:ext uri="{FF2B5EF4-FFF2-40B4-BE49-F238E27FC236}">
                <a16:creationId xmlns:a16="http://schemas.microsoft.com/office/drawing/2014/main" id="{C5CA7DCC-8271-46DD-9B8A-99E15A71620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7486" y="6301487"/>
            <a:ext cx="745839" cy="606193"/>
          </a:xfrm>
          <a:prstGeom prst="rect">
            <a:avLst/>
          </a:prstGeom>
        </p:spPr>
      </p:pic>
      <p:pic>
        <p:nvPicPr>
          <p:cNvPr id="4" name="Picture 3">
            <a:extLst>
              <a:ext uri="{FF2B5EF4-FFF2-40B4-BE49-F238E27FC236}">
                <a16:creationId xmlns:a16="http://schemas.microsoft.com/office/drawing/2014/main" id="{8C4DFC19-5155-4EB4-AE61-FA050DE7FF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8570" y="6189454"/>
            <a:ext cx="442449" cy="442449"/>
          </a:xfrm>
          <a:prstGeom prst="rect">
            <a:avLst/>
          </a:prstGeom>
        </p:spPr>
      </p:pic>
      <p:sp>
        <p:nvSpPr>
          <p:cNvPr id="5" name="Slide Number Placeholder 4">
            <a:extLst>
              <a:ext uri="{FF2B5EF4-FFF2-40B4-BE49-F238E27FC236}">
                <a16:creationId xmlns:a16="http://schemas.microsoft.com/office/drawing/2014/main" id="{C4B5C9C8-6419-4EFE-AFAC-7391AD45F638}"/>
              </a:ext>
            </a:extLst>
          </p:cNvPr>
          <p:cNvSpPr>
            <a:spLocks noGrp="1"/>
          </p:cNvSpPr>
          <p:nvPr>
            <p:ph type="sldNum" sz="quarter" idx="12"/>
          </p:nvPr>
        </p:nvSpPr>
        <p:spPr/>
        <p:txBody>
          <a:bodyPr/>
          <a:lstStyle/>
          <a:p>
            <a:fld id="{8D6C380F-326D-3C40-9EE7-7FBAB0953422}" type="slidenum">
              <a:rPr lang="en-US" smtClean="0"/>
              <a:pPr/>
              <a:t>30</a:t>
            </a:fld>
            <a:endParaRPr lang="en-US"/>
          </a:p>
        </p:txBody>
      </p:sp>
      <p:sp>
        <p:nvSpPr>
          <p:cNvPr id="6" name="Text Placeholder 2">
            <a:extLst>
              <a:ext uri="{FF2B5EF4-FFF2-40B4-BE49-F238E27FC236}">
                <a16:creationId xmlns:a16="http://schemas.microsoft.com/office/drawing/2014/main" id="{2AAA0E66-EC96-462C-8551-1CF1CD42ABF6}"/>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pic>
        <p:nvPicPr>
          <p:cNvPr id="7" name="Picture 2" descr="Home">
            <a:extLst>
              <a:ext uri="{FF2B5EF4-FFF2-40B4-BE49-F238E27FC236}">
                <a16:creationId xmlns:a16="http://schemas.microsoft.com/office/drawing/2014/main" id="{71066324-4D61-407B-AF56-90822CAA3FF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30402" y="6052929"/>
            <a:ext cx="588321" cy="6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570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63BAC-7410-476A-8C5E-3BC29B26AB94}"/>
              </a:ext>
            </a:extLst>
          </p:cNvPr>
          <p:cNvPicPr>
            <a:picLocks noChangeAspect="1"/>
          </p:cNvPicPr>
          <p:nvPr/>
        </p:nvPicPr>
        <p:blipFill>
          <a:blip r:embed="rId2"/>
          <a:stretch>
            <a:fillRect/>
          </a:stretch>
        </p:blipFill>
        <p:spPr>
          <a:xfrm>
            <a:off x="4681567" y="2874425"/>
            <a:ext cx="1306280" cy="1061701"/>
          </a:xfrm>
          <a:prstGeom prst="rect">
            <a:avLst/>
          </a:prstGeom>
        </p:spPr>
      </p:pic>
      <p:pic>
        <p:nvPicPr>
          <p:cNvPr id="3" name="Picture 2">
            <a:extLst>
              <a:ext uri="{FF2B5EF4-FFF2-40B4-BE49-F238E27FC236}">
                <a16:creationId xmlns:a16="http://schemas.microsoft.com/office/drawing/2014/main" id="{F34753EF-1AA2-4577-AE02-C41D2B53B275}"/>
              </a:ext>
            </a:extLst>
          </p:cNvPr>
          <p:cNvPicPr>
            <a:picLocks noChangeAspect="1"/>
          </p:cNvPicPr>
          <p:nvPr/>
        </p:nvPicPr>
        <p:blipFill>
          <a:blip r:embed="rId3"/>
          <a:stretch>
            <a:fillRect/>
          </a:stretch>
        </p:blipFill>
        <p:spPr>
          <a:xfrm>
            <a:off x="3642405" y="2925706"/>
            <a:ext cx="774916" cy="774916"/>
          </a:xfrm>
          <a:prstGeom prst="rect">
            <a:avLst/>
          </a:prstGeom>
        </p:spPr>
      </p:pic>
      <p:pic>
        <p:nvPicPr>
          <p:cNvPr id="6" name="Picture 2" descr="Home">
            <a:extLst>
              <a:ext uri="{FF2B5EF4-FFF2-40B4-BE49-F238E27FC236}">
                <a16:creationId xmlns:a16="http://schemas.microsoft.com/office/drawing/2014/main" id="{2C1F7AA8-51A0-4225-B537-08291A2FD4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72000" y="2874425"/>
            <a:ext cx="870012" cy="98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3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8"/>
            <a:ext cx="8226854" cy="715840"/>
          </a:xfrm>
        </p:spPr>
        <p:txBody>
          <a:bodyPr>
            <a:normAutofit/>
          </a:bodyPr>
          <a:lstStyle/>
          <a:p>
            <a:pPr algn="ctr"/>
            <a:r>
              <a:rPr lang="en-US" sz="3000" b="1" dirty="0"/>
              <a:t>Layout</a:t>
            </a:r>
          </a:p>
        </p:txBody>
      </p:sp>
      <p:cxnSp>
        <p:nvCxnSpPr>
          <p:cNvPr id="48" name="Straight Connector 47"/>
          <p:cNvCxnSpPr/>
          <p:nvPr/>
        </p:nvCxnSpPr>
        <p:spPr>
          <a:xfrm>
            <a:off x="457200" y="583515"/>
            <a:ext cx="8234858" cy="1"/>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974" y="1396814"/>
            <a:ext cx="8290229" cy="4862008"/>
          </a:xfrm>
          <a:prstGeom prst="rect">
            <a:avLst/>
          </a:prstGeom>
        </p:spPr>
      </p:pic>
      <p:sp>
        <p:nvSpPr>
          <p:cNvPr id="23" name="Parallelogram 22"/>
          <p:cNvSpPr/>
          <p:nvPr/>
        </p:nvSpPr>
        <p:spPr bwMode="auto">
          <a:xfrm rot="1879118">
            <a:off x="3423168" y="3347493"/>
            <a:ext cx="1856423" cy="1427753"/>
          </a:xfrm>
          <a:prstGeom prst="parallelogram">
            <a:avLst>
              <a:gd name="adj" fmla="val 29237"/>
            </a:avLst>
          </a:prstGeom>
          <a:solidFill>
            <a:schemeClr val="bg1">
              <a:alpha val="67000"/>
            </a:schemeClr>
          </a:solidFill>
          <a:ln w="444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4" name="TextBox 23"/>
          <p:cNvSpPr txBox="1"/>
          <p:nvPr/>
        </p:nvSpPr>
        <p:spPr>
          <a:xfrm>
            <a:off x="234942" y="823924"/>
            <a:ext cx="2484398" cy="369332"/>
          </a:xfrm>
          <a:prstGeom prst="rect">
            <a:avLst/>
          </a:prstGeom>
          <a:noFill/>
        </p:spPr>
        <p:txBody>
          <a:bodyPr wrap="none" rtlCol="0">
            <a:spAutoFit/>
          </a:bodyPr>
          <a:lstStyle/>
          <a:p>
            <a:r>
              <a:rPr lang="fr-CH" b="1" dirty="0">
                <a:solidFill>
                  <a:srgbClr val="FF0000"/>
                </a:solidFill>
                <a:latin typeface="Arial" panose="020B0604020202020204" pitchFamily="34" charset="0"/>
                <a:cs typeface="Arial" panose="020B0604020202020204" pitchFamily="34" charset="0"/>
              </a:rPr>
              <a:t>Target and Test Zone</a:t>
            </a:r>
            <a:endParaRPr lang="en-GB" b="1" dirty="0">
              <a:solidFill>
                <a:srgbClr val="FF0000"/>
              </a:solidFill>
              <a:latin typeface="Arial" panose="020B0604020202020204" pitchFamily="34" charset="0"/>
              <a:cs typeface="Arial" panose="020B0604020202020204" pitchFamily="34" charset="0"/>
            </a:endParaRPr>
          </a:p>
        </p:txBody>
      </p:sp>
      <p:cxnSp>
        <p:nvCxnSpPr>
          <p:cNvPr id="32" name="Straight Arrow Connector 31"/>
          <p:cNvCxnSpPr/>
          <p:nvPr/>
        </p:nvCxnSpPr>
        <p:spPr bwMode="auto">
          <a:xfrm>
            <a:off x="1353147" y="1193256"/>
            <a:ext cx="2357735" cy="2453447"/>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
        <p:nvSpPr>
          <p:cNvPr id="33" name="TextBox 32"/>
          <p:cNvSpPr txBox="1"/>
          <p:nvPr/>
        </p:nvSpPr>
        <p:spPr>
          <a:xfrm>
            <a:off x="6338001" y="6254721"/>
            <a:ext cx="1980029" cy="369332"/>
          </a:xfrm>
          <a:prstGeom prst="rect">
            <a:avLst/>
          </a:prstGeom>
          <a:noFill/>
        </p:spPr>
        <p:txBody>
          <a:bodyPr wrap="none" rtlCol="0">
            <a:spAutoFit/>
          </a:bodyPr>
          <a:lstStyle/>
          <a:p>
            <a:r>
              <a:rPr lang="fr-CH" b="1" dirty="0">
                <a:latin typeface="Arial" panose="020B0604020202020204" pitchFamily="34" charset="0"/>
                <a:cs typeface="Arial" panose="020B0604020202020204" pitchFamily="34" charset="0"/>
              </a:rPr>
              <a:t>Access Corridor</a:t>
            </a:r>
            <a:endParaRPr lang="en-GB" b="1" dirty="0">
              <a:latin typeface="Arial" panose="020B0604020202020204" pitchFamily="34" charset="0"/>
              <a:cs typeface="Arial" panose="020B0604020202020204" pitchFamily="34" charset="0"/>
            </a:endParaRPr>
          </a:p>
        </p:txBody>
      </p:sp>
      <p:sp>
        <p:nvSpPr>
          <p:cNvPr id="35" name="Rectangle 34"/>
          <p:cNvSpPr/>
          <p:nvPr/>
        </p:nvSpPr>
        <p:spPr bwMode="auto">
          <a:xfrm rot="1749554">
            <a:off x="6250027" y="3701283"/>
            <a:ext cx="1076271" cy="202989"/>
          </a:xfrm>
          <a:prstGeom prst="rect">
            <a:avLst/>
          </a:prstGeom>
          <a:solidFill>
            <a:schemeClr val="bg1">
              <a:alpha val="67000"/>
            </a:schemeClr>
          </a:solid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36" name="Rectangle 35"/>
          <p:cNvSpPr/>
          <p:nvPr/>
        </p:nvSpPr>
        <p:spPr bwMode="auto">
          <a:xfrm rot="2035456">
            <a:off x="6876022" y="3915268"/>
            <a:ext cx="199941" cy="1518845"/>
          </a:xfrm>
          <a:prstGeom prst="rect">
            <a:avLst/>
          </a:prstGeom>
          <a:solidFill>
            <a:schemeClr val="bg1">
              <a:alpha val="67000"/>
            </a:schemeClr>
          </a:solid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37" name="Straight Arrow Connector 36"/>
          <p:cNvCxnSpPr>
            <a:stCxn id="33" idx="0"/>
            <a:endCxn id="36" idx="2"/>
          </p:cNvCxnSpPr>
          <p:nvPr/>
        </p:nvCxnSpPr>
        <p:spPr bwMode="auto">
          <a:xfrm flipH="1" flipV="1">
            <a:off x="6552162" y="5304841"/>
            <a:ext cx="775854" cy="949880"/>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
        <p:nvSpPr>
          <p:cNvPr id="38" name="Parallelogram 37"/>
          <p:cNvSpPr/>
          <p:nvPr/>
        </p:nvSpPr>
        <p:spPr bwMode="auto">
          <a:xfrm rot="1649391">
            <a:off x="6839171" y="2321596"/>
            <a:ext cx="1853311" cy="624056"/>
          </a:xfrm>
          <a:prstGeom prst="parallelogram">
            <a:avLst/>
          </a:prstGeom>
          <a:solidFill>
            <a:schemeClr val="bg1">
              <a:alpha val="67000"/>
            </a:schemeClr>
          </a:solidFill>
          <a:ln w="4445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39" name="Straight Arrow Connector 38"/>
          <p:cNvCxnSpPr>
            <a:stCxn id="40" idx="2"/>
          </p:cNvCxnSpPr>
          <p:nvPr/>
        </p:nvCxnSpPr>
        <p:spPr bwMode="auto">
          <a:xfrm flipH="1">
            <a:off x="7279139" y="1358177"/>
            <a:ext cx="490790" cy="1031969"/>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
        <p:nvSpPr>
          <p:cNvPr id="40" name="TextBox 39"/>
          <p:cNvSpPr txBox="1"/>
          <p:nvPr/>
        </p:nvSpPr>
        <p:spPr>
          <a:xfrm>
            <a:off x="6931686" y="711846"/>
            <a:ext cx="1676485" cy="646331"/>
          </a:xfrm>
          <a:prstGeom prst="rect">
            <a:avLst/>
          </a:prstGeom>
          <a:noFill/>
        </p:spPr>
        <p:txBody>
          <a:bodyPr wrap="none" rtlCol="0">
            <a:spAutoFit/>
          </a:bodyPr>
          <a:lstStyle/>
          <a:p>
            <a:r>
              <a:rPr lang="fr-CH" b="1" dirty="0">
                <a:solidFill>
                  <a:srgbClr val="7030A0"/>
                </a:solidFill>
                <a:latin typeface="Arial" panose="020B0604020202020204" pitchFamily="34" charset="0"/>
                <a:cs typeface="Arial" panose="020B0604020202020204" pitchFamily="34" charset="0"/>
              </a:rPr>
              <a:t>Storage Area </a:t>
            </a:r>
          </a:p>
          <a:p>
            <a:r>
              <a:rPr lang="fr-CH" b="1" dirty="0">
                <a:solidFill>
                  <a:srgbClr val="7030A0"/>
                </a:solidFill>
                <a:latin typeface="Arial" panose="020B0604020202020204" pitchFamily="34" charset="0"/>
                <a:cs typeface="Arial" panose="020B0604020202020204" pitchFamily="34" charset="0"/>
              </a:rPr>
              <a:t>(Buffer Zone)</a:t>
            </a:r>
            <a:endParaRPr lang="en-GB" b="1" dirty="0">
              <a:solidFill>
                <a:srgbClr val="7030A0"/>
              </a:solidFill>
              <a:latin typeface="Arial" panose="020B0604020202020204" pitchFamily="34" charset="0"/>
              <a:cs typeface="Arial" panose="020B0604020202020204" pitchFamily="34" charset="0"/>
            </a:endParaRPr>
          </a:p>
        </p:txBody>
      </p:sp>
      <p:sp>
        <p:nvSpPr>
          <p:cNvPr id="49" name="Parallelogram 48"/>
          <p:cNvSpPr/>
          <p:nvPr/>
        </p:nvSpPr>
        <p:spPr bwMode="auto">
          <a:xfrm rot="1736838">
            <a:off x="4479245" y="4779038"/>
            <a:ext cx="1075645" cy="1099387"/>
          </a:xfrm>
          <a:prstGeom prst="parallelogram">
            <a:avLst/>
          </a:prstGeom>
          <a:solidFill>
            <a:schemeClr val="bg1">
              <a:alpha val="67000"/>
            </a:schemeClr>
          </a:solidFill>
          <a:ln w="44450" cap="flat" cmpd="sng" algn="ctr">
            <a:solidFill>
              <a:srgbClr val="FFFF00">
                <a:alpha val="67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cxnSp>
        <p:nvCxnSpPr>
          <p:cNvPr id="50" name="Straight Arrow Connector 49"/>
          <p:cNvCxnSpPr>
            <a:endCxn id="49" idx="4"/>
          </p:cNvCxnSpPr>
          <p:nvPr/>
        </p:nvCxnSpPr>
        <p:spPr bwMode="auto">
          <a:xfrm flipV="1">
            <a:off x="2058650" y="5809749"/>
            <a:ext cx="2692364" cy="499270"/>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
        <p:nvSpPr>
          <p:cNvPr id="51" name="Right Arrow 50"/>
          <p:cNvSpPr/>
          <p:nvPr/>
        </p:nvSpPr>
        <p:spPr bwMode="auto">
          <a:xfrm rot="7763920">
            <a:off x="5137321" y="3903659"/>
            <a:ext cx="1530412" cy="335347"/>
          </a:xfrm>
          <a:prstGeom prst="rightArrow">
            <a:avLst/>
          </a:prstGeom>
          <a:solidFill>
            <a:schemeClr val="bg1">
              <a:alpha val="67000"/>
            </a:schemeClr>
          </a:solid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25" name="TextBox 24"/>
          <p:cNvSpPr txBox="1"/>
          <p:nvPr/>
        </p:nvSpPr>
        <p:spPr>
          <a:xfrm>
            <a:off x="1246989" y="6254721"/>
            <a:ext cx="2031325" cy="369332"/>
          </a:xfrm>
          <a:prstGeom prst="rect">
            <a:avLst/>
          </a:prstGeom>
          <a:noFill/>
        </p:spPr>
        <p:txBody>
          <a:bodyPr wrap="none" rtlCol="0">
            <a:spAutoFit/>
          </a:bodyPr>
          <a:lstStyle/>
          <a:p>
            <a:r>
              <a:rPr lang="fr-CH" b="1" dirty="0">
                <a:latin typeface="Arial" panose="020B0604020202020204" pitchFamily="34" charset="0"/>
                <a:cs typeface="Arial" panose="020B0604020202020204" pitchFamily="34" charset="0"/>
              </a:rPr>
              <a:t>Patch Panel area</a:t>
            </a:r>
            <a:endParaRPr lang="en-GB" b="1"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8D6C380F-326D-3C40-9EE7-7FBAB0953422}" type="slidenum">
              <a:rPr lang="en-US" smtClean="0"/>
              <a:pPr/>
              <a:t>4</a:t>
            </a:fld>
            <a:endParaRPr lang="en-US"/>
          </a:p>
        </p:txBody>
      </p:sp>
    </p:spTree>
    <p:extLst>
      <p:ext uri="{BB962C8B-B14F-4D97-AF65-F5344CB8AC3E}">
        <p14:creationId xmlns:p14="http://schemas.microsoft.com/office/powerpoint/2010/main" val="33694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33" grpId="0"/>
      <p:bldP spid="35" grpId="0" animBg="1"/>
      <p:bldP spid="36" grpId="0" animBg="1"/>
      <p:bldP spid="38" grpId="0" animBg="1"/>
      <p:bldP spid="40" grpId="0"/>
      <p:bldP spid="49" grpId="0" animBg="1"/>
      <p:bldP spid="51"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East Area Irradiation Facility</a:t>
            </a:r>
            <a:endParaRPr lang="en-GB" b="1"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t="9361"/>
          <a:stretch/>
        </p:blipFill>
        <p:spPr>
          <a:xfrm>
            <a:off x="1474939" y="2366536"/>
            <a:ext cx="6055190" cy="2883113"/>
          </a:xfrm>
          <a:prstGeom prst="rect">
            <a:avLst/>
          </a:prstGeom>
        </p:spPr>
      </p:pic>
      <p:cxnSp>
        <p:nvCxnSpPr>
          <p:cNvPr id="11" name="Straight Arrow Connector 10"/>
          <p:cNvCxnSpPr>
            <a:cxnSpLocks/>
          </p:cNvCxnSpPr>
          <p:nvPr/>
        </p:nvCxnSpPr>
        <p:spPr>
          <a:xfrm>
            <a:off x="693919" y="3423201"/>
            <a:ext cx="5045929" cy="348948"/>
          </a:xfrm>
          <a:prstGeom prst="straightConnector1">
            <a:avLst/>
          </a:prstGeom>
          <a:ln w="41275">
            <a:solidFill>
              <a:srgbClr val="FF0000"/>
            </a:solidFill>
            <a:headEnd w="lg" len="lg"/>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a:off x="5667908" y="3757276"/>
            <a:ext cx="1383905" cy="88257"/>
          </a:xfrm>
          <a:prstGeom prst="straightConnector1">
            <a:avLst/>
          </a:prstGeom>
          <a:ln w="41275">
            <a:solidFill>
              <a:srgbClr val="FF0000"/>
            </a:solidFill>
            <a:prstDash val="sysDot"/>
            <a:headEnd w="lg" len="lg"/>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941519" y="3233490"/>
            <a:ext cx="2249673" cy="1366112"/>
          </a:xfrm>
          <a:prstGeom prst="rect">
            <a:avLst/>
          </a:prstGeom>
          <a:noFill/>
          <a:ln w="508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4" name="Rectangle 13"/>
          <p:cNvSpPr/>
          <p:nvPr/>
        </p:nvSpPr>
        <p:spPr>
          <a:xfrm>
            <a:off x="4298678" y="3233490"/>
            <a:ext cx="3213347" cy="1992701"/>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solidFill>
                <a:srgbClr val="FF0000"/>
              </a:solidFill>
            </a:endParaRPr>
          </a:p>
        </p:txBody>
      </p:sp>
      <p:sp>
        <p:nvSpPr>
          <p:cNvPr id="15" name="TextBox 14"/>
          <p:cNvSpPr txBox="1"/>
          <p:nvPr/>
        </p:nvSpPr>
        <p:spPr>
          <a:xfrm>
            <a:off x="5350978" y="5227964"/>
            <a:ext cx="1131245" cy="346249"/>
          </a:xfrm>
          <a:prstGeom prst="rect">
            <a:avLst/>
          </a:prstGeom>
          <a:noFill/>
        </p:spPr>
        <p:txBody>
          <a:bodyPr wrap="square" rtlCol="0">
            <a:spAutoFit/>
          </a:bodyPr>
          <a:lstStyle/>
          <a:p>
            <a:r>
              <a:rPr lang="en-GB" sz="1650" b="1" dirty="0">
                <a:solidFill>
                  <a:srgbClr val="FF0000"/>
                </a:solidFill>
              </a:rPr>
              <a:t>CHARM</a:t>
            </a:r>
          </a:p>
        </p:txBody>
      </p:sp>
      <p:sp>
        <p:nvSpPr>
          <p:cNvPr id="16" name="TextBox 15"/>
          <p:cNvSpPr txBox="1"/>
          <p:nvPr/>
        </p:nvSpPr>
        <p:spPr>
          <a:xfrm>
            <a:off x="2548068" y="4588759"/>
            <a:ext cx="1131245" cy="346249"/>
          </a:xfrm>
          <a:prstGeom prst="rect">
            <a:avLst/>
          </a:prstGeom>
          <a:noFill/>
        </p:spPr>
        <p:txBody>
          <a:bodyPr wrap="square" rtlCol="0">
            <a:spAutoFit/>
          </a:bodyPr>
          <a:lstStyle/>
          <a:p>
            <a:r>
              <a:rPr lang="en-GB" sz="1650" b="1" dirty="0">
                <a:solidFill>
                  <a:schemeClr val="accent6"/>
                </a:solidFill>
              </a:rPr>
              <a:t>IRRAD</a:t>
            </a:r>
          </a:p>
        </p:txBody>
      </p:sp>
      <p:sp>
        <p:nvSpPr>
          <p:cNvPr id="17" name="TextBox 16"/>
          <p:cNvSpPr txBox="1"/>
          <p:nvPr/>
        </p:nvSpPr>
        <p:spPr>
          <a:xfrm rot="245833">
            <a:off x="478127" y="3454881"/>
            <a:ext cx="864578" cy="923330"/>
          </a:xfrm>
          <a:prstGeom prst="rect">
            <a:avLst/>
          </a:prstGeom>
          <a:noFill/>
        </p:spPr>
        <p:txBody>
          <a:bodyPr wrap="square" rtlCol="0">
            <a:spAutoFit/>
          </a:bodyPr>
          <a:lstStyle/>
          <a:p>
            <a:pPr algn="ctr"/>
            <a:r>
              <a:rPr lang="en-GB" sz="1350" b="1" dirty="0">
                <a:solidFill>
                  <a:srgbClr val="FF0000"/>
                </a:solidFill>
              </a:rPr>
              <a:t>24 GeV/c</a:t>
            </a:r>
          </a:p>
          <a:p>
            <a:pPr algn="ctr"/>
            <a:r>
              <a:rPr lang="en-GB" sz="1350" b="1" dirty="0">
                <a:solidFill>
                  <a:srgbClr val="FF0000"/>
                </a:solidFill>
              </a:rPr>
              <a:t>~400ms spill</a:t>
            </a:r>
          </a:p>
        </p:txBody>
      </p:sp>
      <p:sp>
        <p:nvSpPr>
          <p:cNvPr id="19" name="TextBox 18"/>
          <p:cNvSpPr txBox="1"/>
          <p:nvPr/>
        </p:nvSpPr>
        <p:spPr>
          <a:xfrm rot="231367">
            <a:off x="526110" y="3115928"/>
            <a:ext cx="738866" cy="300082"/>
          </a:xfrm>
          <a:prstGeom prst="rect">
            <a:avLst/>
          </a:prstGeom>
          <a:noFill/>
        </p:spPr>
        <p:txBody>
          <a:bodyPr wrap="square" rtlCol="0">
            <a:spAutoFit/>
          </a:bodyPr>
          <a:lstStyle/>
          <a:p>
            <a:pPr algn="ctr"/>
            <a:r>
              <a:rPr lang="en-GB" sz="1350" b="1" dirty="0">
                <a:solidFill>
                  <a:srgbClr val="FF0000"/>
                </a:solidFill>
              </a:rPr>
              <a:t>PS p+ </a:t>
            </a:r>
          </a:p>
        </p:txBody>
      </p:sp>
      <p:sp>
        <p:nvSpPr>
          <p:cNvPr id="22" name="TextBox 21"/>
          <p:cNvSpPr txBox="1"/>
          <p:nvPr/>
        </p:nvSpPr>
        <p:spPr>
          <a:xfrm>
            <a:off x="5850340" y="3798065"/>
            <a:ext cx="738866" cy="253916"/>
          </a:xfrm>
          <a:prstGeom prst="rect">
            <a:avLst/>
          </a:prstGeom>
          <a:noFill/>
        </p:spPr>
        <p:txBody>
          <a:bodyPr wrap="square" rtlCol="0">
            <a:spAutoFit/>
          </a:bodyPr>
          <a:lstStyle/>
          <a:p>
            <a:pPr algn="ctr"/>
            <a:r>
              <a:rPr lang="en-GB" sz="1050" b="1" dirty="0">
                <a:solidFill>
                  <a:srgbClr val="FF0000"/>
                </a:solidFill>
              </a:rPr>
              <a:t>DUMP</a:t>
            </a:r>
          </a:p>
        </p:txBody>
      </p:sp>
      <p:sp>
        <p:nvSpPr>
          <p:cNvPr id="23" name="TextBox 22"/>
          <p:cNvSpPr txBox="1"/>
          <p:nvPr/>
        </p:nvSpPr>
        <p:spPr>
          <a:xfrm>
            <a:off x="431515" y="1752962"/>
            <a:ext cx="8399123" cy="623248"/>
          </a:xfrm>
          <a:prstGeom prst="rect">
            <a:avLst/>
          </a:prstGeom>
          <a:noFill/>
        </p:spPr>
        <p:txBody>
          <a:bodyPr wrap="square" rtlCol="0">
            <a:spAutoFit/>
          </a:bodyPr>
          <a:lstStyle/>
          <a:p>
            <a:pPr marL="173831" lvl="1"/>
            <a:r>
              <a:rPr lang="en-GB" sz="1350" dirty="0">
                <a:solidFill>
                  <a:schemeClr val="tx2"/>
                </a:solidFill>
              </a:rPr>
              <a:t>Primary beam line from PS (T08): </a:t>
            </a:r>
            <a:r>
              <a:rPr lang="en-GB" sz="1350" b="1" dirty="0">
                <a:solidFill>
                  <a:schemeClr val="tx2"/>
                </a:solidFill>
              </a:rPr>
              <a:t>24 GeV/c proton beam</a:t>
            </a:r>
          </a:p>
          <a:p>
            <a:pPr marL="173831" lvl="1"/>
            <a:endParaRPr lang="en-GB" sz="600" b="1" dirty="0">
              <a:solidFill>
                <a:schemeClr val="tx2"/>
              </a:solidFill>
            </a:endParaRPr>
          </a:p>
          <a:p>
            <a:pPr marL="173831" lvl="1"/>
            <a:r>
              <a:rPr lang="en-GB" sz="1500" b="1" dirty="0">
                <a:solidFill>
                  <a:srgbClr val="FF0000"/>
                </a:solidFill>
              </a:rPr>
              <a:t>CHARM</a:t>
            </a:r>
            <a:r>
              <a:rPr lang="en-GB" sz="1500" b="1" dirty="0">
                <a:solidFill>
                  <a:schemeClr val="tx2"/>
                </a:solidFill>
              </a:rPr>
              <a:t> irradiation area is placed downstream to </a:t>
            </a:r>
            <a:r>
              <a:rPr lang="en-GB" sz="1500" b="1" dirty="0">
                <a:solidFill>
                  <a:srgbClr val="70AD47"/>
                </a:solidFill>
              </a:rPr>
              <a:t>IRRAD </a:t>
            </a:r>
            <a:r>
              <a:rPr lang="en-GB" sz="1500" b="1" dirty="0">
                <a:solidFill>
                  <a:schemeClr val="tx2"/>
                </a:solidFill>
              </a:rPr>
              <a:t>on the T8 line </a:t>
            </a:r>
          </a:p>
        </p:txBody>
      </p:sp>
      <p:sp>
        <p:nvSpPr>
          <p:cNvPr id="24" name="TextBox 23"/>
          <p:cNvSpPr txBox="1"/>
          <p:nvPr/>
        </p:nvSpPr>
        <p:spPr>
          <a:xfrm>
            <a:off x="2976781" y="5150617"/>
            <a:ext cx="1463516" cy="265457"/>
          </a:xfrm>
          <a:prstGeom prst="rect">
            <a:avLst/>
          </a:prstGeom>
          <a:noFill/>
        </p:spPr>
        <p:txBody>
          <a:bodyPr wrap="square" rtlCol="0">
            <a:spAutoFit/>
          </a:bodyPr>
          <a:lstStyle/>
          <a:p>
            <a:pPr algn="ctr"/>
            <a:r>
              <a:rPr lang="en-GB" sz="1125" b="1" dirty="0">
                <a:solidFill>
                  <a:schemeClr val="tx2"/>
                </a:solidFill>
              </a:rPr>
              <a:t>ENTRANCE</a:t>
            </a:r>
          </a:p>
        </p:txBody>
      </p:sp>
      <p:sp>
        <p:nvSpPr>
          <p:cNvPr id="3" name="Slide Number Placeholder 2">
            <a:extLst>
              <a:ext uri="{FF2B5EF4-FFF2-40B4-BE49-F238E27FC236}">
                <a16:creationId xmlns:a16="http://schemas.microsoft.com/office/drawing/2014/main" id="{57AFF60F-93DE-41D7-B867-7581AD9D290A}"/>
              </a:ext>
            </a:extLst>
          </p:cNvPr>
          <p:cNvSpPr>
            <a:spLocks noGrp="1"/>
          </p:cNvSpPr>
          <p:nvPr>
            <p:ph type="sldNum" sz="quarter" idx="16"/>
          </p:nvPr>
        </p:nvSpPr>
        <p:spPr/>
        <p:txBody>
          <a:bodyPr/>
          <a:lstStyle/>
          <a:p>
            <a:fld id="{1C151B33-829D-47D6-9AAB-F36ECA45A282}" type="slidenum">
              <a:rPr lang="en-GB" smtClean="0"/>
              <a:pPr/>
              <a:t>5</a:t>
            </a:fld>
            <a:endParaRPr lang="en-GB"/>
          </a:p>
        </p:txBody>
      </p:sp>
      <p:cxnSp>
        <p:nvCxnSpPr>
          <p:cNvPr id="31" name="Straight Arrow Connector 30">
            <a:extLst>
              <a:ext uri="{FF2B5EF4-FFF2-40B4-BE49-F238E27FC236}">
                <a16:creationId xmlns:a16="http://schemas.microsoft.com/office/drawing/2014/main" id="{522206A0-6C2F-45B0-ABC1-14DCA1793A16}"/>
              </a:ext>
            </a:extLst>
          </p:cNvPr>
          <p:cNvCxnSpPr>
            <a:cxnSpLocks/>
          </p:cNvCxnSpPr>
          <p:nvPr/>
        </p:nvCxnSpPr>
        <p:spPr>
          <a:xfrm flipV="1">
            <a:off x="3708539" y="4842842"/>
            <a:ext cx="0" cy="327991"/>
          </a:xfrm>
          <a:prstGeom prst="straightConnector1">
            <a:avLst/>
          </a:prstGeom>
          <a:ln w="25400">
            <a:solidFill>
              <a:schemeClr val="accent1">
                <a:lumMod val="60000"/>
                <a:lumOff val="40000"/>
              </a:schemeClr>
            </a:solidFill>
            <a:tailEnd type="triangle" w="lg" len="lg"/>
          </a:ln>
        </p:spPr>
        <p:style>
          <a:lnRef idx="2">
            <a:schemeClr val="accent1"/>
          </a:lnRef>
          <a:fillRef idx="0">
            <a:schemeClr val="accent1"/>
          </a:fillRef>
          <a:effectRef idx="1">
            <a:schemeClr val="accent1"/>
          </a:effectRef>
          <a:fontRef idx="minor">
            <a:schemeClr val="tx1"/>
          </a:fontRef>
        </p:style>
      </p:cxnSp>
      <p:pic>
        <p:nvPicPr>
          <p:cNvPr id="18" name="Picture 2" descr="Home">
            <a:extLst>
              <a:ext uri="{FF2B5EF4-FFF2-40B4-BE49-F238E27FC236}">
                <a16:creationId xmlns:a16="http://schemas.microsoft.com/office/drawing/2014/main" id="{4C3A1156-A500-452D-A5FF-61090A1C68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ome">
            <a:extLst>
              <a:ext uri="{FF2B5EF4-FFF2-40B4-BE49-F238E27FC236}">
                <a16:creationId xmlns:a16="http://schemas.microsoft.com/office/drawing/2014/main" id="{32A537DD-7F0F-49AB-8326-81F6541B286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774F299E-7226-4C68-8F57-E8B675AA5CA0}"/>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2234034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EA8F-AA94-4EFF-9C0E-463B7AB34565}"/>
              </a:ext>
            </a:extLst>
          </p:cNvPr>
          <p:cNvSpPr>
            <a:spLocks noGrp="1"/>
          </p:cNvSpPr>
          <p:nvPr>
            <p:ph type="title"/>
          </p:nvPr>
        </p:nvSpPr>
        <p:spPr/>
        <p:txBody>
          <a:bodyPr/>
          <a:lstStyle/>
          <a:p>
            <a:r>
              <a:rPr lang="fr-CH" dirty="0"/>
              <a:t>COVID-19</a:t>
            </a:r>
            <a:endParaRPr lang="en-US" dirty="0"/>
          </a:p>
        </p:txBody>
      </p:sp>
      <p:sp>
        <p:nvSpPr>
          <p:cNvPr id="3" name="Content Placeholder 2">
            <a:extLst>
              <a:ext uri="{FF2B5EF4-FFF2-40B4-BE49-F238E27FC236}">
                <a16:creationId xmlns:a16="http://schemas.microsoft.com/office/drawing/2014/main" id="{5DEE1630-92BC-43CD-AFA1-B2047E844D0A}"/>
              </a:ext>
            </a:extLst>
          </p:cNvPr>
          <p:cNvSpPr>
            <a:spLocks noGrp="1"/>
          </p:cNvSpPr>
          <p:nvPr>
            <p:ph sz="quarter" idx="13"/>
          </p:nvPr>
        </p:nvSpPr>
        <p:spPr/>
        <p:txBody>
          <a:bodyPr>
            <a:normAutofit/>
          </a:bodyPr>
          <a:lstStyle/>
          <a:p>
            <a:r>
              <a:rPr lang="en-GB" sz="1600" dirty="0">
                <a:latin typeface="+mj-lt"/>
              </a:rPr>
              <a:t>Restrictions of EAST AREA User Control </a:t>
            </a:r>
            <a:r>
              <a:rPr lang="en-GB" sz="1600" dirty="0" err="1">
                <a:latin typeface="+mj-lt"/>
              </a:rPr>
              <a:t>Roooms</a:t>
            </a:r>
            <a:r>
              <a:rPr lang="en-GB" sz="1600" dirty="0">
                <a:latin typeface="+mj-lt"/>
              </a:rPr>
              <a:t> with Respect to the COVID-19 Risk</a:t>
            </a:r>
            <a:r>
              <a:rPr lang="fr-CH" sz="1600" dirty="0">
                <a:latin typeface="+mj-lt"/>
                <a:hlinkClick r:id="rId2">
                  <a:extLst>
                    <a:ext uri="{A12FA001-AC4F-418D-AE19-62706E023703}">
                      <ahyp:hlinkClr xmlns:ahyp="http://schemas.microsoft.com/office/drawing/2018/hyperlinkcolor" val="tx"/>
                    </a:ext>
                  </a:extLst>
                </a:hlinkClick>
              </a:rPr>
              <a:t>    </a:t>
            </a:r>
            <a:r>
              <a:rPr lang="fr-CH" sz="1600" u="sng" dirty="0">
                <a:solidFill>
                  <a:srgbClr val="0000FF"/>
                </a:solidFill>
                <a:effectLst/>
                <a:latin typeface="+mj-lt"/>
                <a:ea typeface="Calibri" panose="020F0502020204030204" pitchFamily="34" charset="0"/>
                <a:hlinkClick r:id="rId2"/>
              </a:rPr>
              <a:t>https://edms.cern.ch/document/2615669/1</a:t>
            </a:r>
            <a:endParaRPr lang="fr-CH" sz="1600" u="sng" dirty="0">
              <a:solidFill>
                <a:srgbClr val="0000FF"/>
              </a:solidFill>
              <a:effectLst/>
              <a:latin typeface="+mj-lt"/>
              <a:ea typeface="Calibri" panose="020F0502020204030204" pitchFamily="34" charset="0"/>
            </a:endParaRPr>
          </a:p>
          <a:p>
            <a:r>
              <a:rPr lang="en-US" sz="1600" dirty="0">
                <a:latin typeface="+mj-lt"/>
              </a:rPr>
              <a:t>Preparation room 1-N26 : 5 people maximum</a:t>
            </a:r>
          </a:p>
          <a:p>
            <a:r>
              <a:rPr lang="en-US" sz="1600" dirty="0">
                <a:latin typeface="+mj-lt"/>
              </a:rPr>
              <a:t>Control room : 1-N28 : 2 people maximum</a:t>
            </a:r>
          </a:p>
          <a:p>
            <a:r>
              <a:rPr lang="en-GB" sz="1600" dirty="0">
                <a:latin typeface="+mj-lt"/>
              </a:rPr>
              <a:t>Everyone, even if alone inside a room, shall wear a mask Type 1 at all time. </a:t>
            </a:r>
          </a:p>
          <a:p>
            <a:r>
              <a:rPr lang="en-GB" sz="1600" dirty="0">
                <a:latin typeface="+mj-lt"/>
              </a:rPr>
              <a:t>Everyone shall wash/disinfect their hands as often as reasonably possible, at least before and after using shared tools (i.e. keyboard, mouse, etc.). </a:t>
            </a:r>
          </a:p>
          <a:p>
            <a:r>
              <a:rPr lang="en-GB" sz="1600" dirty="0">
                <a:latin typeface="+mj-lt"/>
              </a:rPr>
              <a:t> If it is not possible to have personal tools, the users should disinfect shared material before and after use. </a:t>
            </a:r>
          </a:p>
          <a:p>
            <a:r>
              <a:rPr lang="en-GB" sz="1600" dirty="0">
                <a:latin typeface="+mj-lt"/>
              </a:rPr>
              <a:t> The 1,5 meters distance shall be kept at all time by all people present in the control room; the usable desks (1,5m distance) shall be clearly marked. </a:t>
            </a:r>
            <a:endParaRPr lang="en-US" sz="1600" dirty="0">
              <a:latin typeface="+mj-lt"/>
            </a:endParaRPr>
          </a:p>
        </p:txBody>
      </p:sp>
      <p:sp>
        <p:nvSpPr>
          <p:cNvPr id="7" name="TextBox 6">
            <a:extLst>
              <a:ext uri="{FF2B5EF4-FFF2-40B4-BE49-F238E27FC236}">
                <a16:creationId xmlns:a16="http://schemas.microsoft.com/office/drawing/2014/main" id="{7E6CAD90-9FC7-40CF-AC19-7FC627033FE2}"/>
              </a:ext>
            </a:extLst>
          </p:cNvPr>
          <p:cNvSpPr txBox="1"/>
          <p:nvPr/>
        </p:nvSpPr>
        <p:spPr>
          <a:xfrm>
            <a:off x="376872" y="4916159"/>
            <a:ext cx="8226854" cy="646331"/>
          </a:xfrm>
          <a:prstGeom prst="rect">
            <a:avLst/>
          </a:prstGeom>
          <a:noFill/>
        </p:spPr>
        <p:txBody>
          <a:bodyPr wrap="square" rtlCol="0">
            <a:spAutoFit/>
          </a:bodyPr>
          <a:lstStyle/>
          <a:p>
            <a:pPr algn="ctr"/>
            <a:r>
              <a:rPr lang="en-US" dirty="0">
                <a:solidFill>
                  <a:srgbClr val="FF0000"/>
                </a:solidFill>
              </a:rPr>
              <a:t>These restrictions are currently evaluated by HSE department following the passage to level 1 on 14/03/2022</a:t>
            </a:r>
          </a:p>
        </p:txBody>
      </p:sp>
      <p:sp>
        <p:nvSpPr>
          <p:cNvPr id="8" name="Slide Number Placeholder 7">
            <a:extLst>
              <a:ext uri="{FF2B5EF4-FFF2-40B4-BE49-F238E27FC236}">
                <a16:creationId xmlns:a16="http://schemas.microsoft.com/office/drawing/2014/main" id="{156B94DD-3172-4CFC-91F9-5E8FEC8DB5D4}"/>
              </a:ext>
            </a:extLst>
          </p:cNvPr>
          <p:cNvSpPr>
            <a:spLocks noGrp="1"/>
          </p:cNvSpPr>
          <p:nvPr>
            <p:ph type="sldNum" sz="quarter" idx="12"/>
          </p:nvPr>
        </p:nvSpPr>
        <p:spPr/>
        <p:txBody>
          <a:bodyPr/>
          <a:lstStyle/>
          <a:p>
            <a:fld id="{8D6C380F-326D-3C40-9EE7-7FBAB0953422}" type="slidenum">
              <a:rPr lang="en-US" smtClean="0"/>
              <a:pPr/>
              <a:t>6</a:t>
            </a:fld>
            <a:endParaRPr lang="en-US"/>
          </a:p>
        </p:txBody>
      </p:sp>
      <p:pic>
        <p:nvPicPr>
          <p:cNvPr id="9" name="Picture 2" descr="Home">
            <a:extLst>
              <a:ext uri="{FF2B5EF4-FFF2-40B4-BE49-F238E27FC236}">
                <a16:creationId xmlns:a16="http://schemas.microsoft.com/office/drawing/2014/main" id="{3D2621B3-513B-4C93-ADFB-9AE7E267ABD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me">
            <a:extLst>
              <a:ext uri="{FF2B5EF4-FFF2-40B4-BE49-F238E27FC236}">
                <a16:creationId xmlns:a16="http://schemas.microsoft.com/office/drawing/2014/main" id="{18C517CC-FF13-4DB9-9F6D-BD68124E4D2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C2AF792C-47B1-401C-A0FA-3A4A184A1347}"/>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66354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Dry run : </a:t>
            </a:r>
            <a:r>
              <a:rPr lang="en-GB" sz="3600" dirty="0"/>
              <a:t>Preparation room 157/1-N26</a:t>
            </a:r>
            <a:endParaRPr lang="en-GB" dirty="0"/>
          </a:p>
        </p:txBody>
      </p:sp>
      <p:sp>
        <p:nvSpPr>
          <p:cNvPr id="9" name="Rectangle 8"/>
          <p:cNvSpPr/>
          <p:nvPr/>
        </p:nvSpPr>
        <p:spPr>
          <a:xfrm>
            <a:off x="1204178" y="1202538"/>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Wednesday</a:t>
            </a:r>
            <a:endParaRPr lang="en-GB" sz="900" dirty="0"/>
          </a:p>
        </p:txBody>
      </p:sp>
      <p:sp>
        <p:nvSpPr>
          <p:cNvPr id="10" name="Rectangle 9"/>
          <p:cNvSpPr/>
          <p:nvPr/>
        </p:nvSpPr>
        <p:spPr>
          <a:xfrm>
            <a:off x="2064585" y="1202538"/>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Thursday</a:t>
            </a:r>
            <a:endParaRPr lang="en-GB" sz="900" dirty="0"/>
          </a:p>
        </p:txBody>
      </p:sp>
      <p:sp>
        <p:nvSpPr>
          <p:cNvPr id="11" name="Rectangle 10"/>
          <p:cNvSpPr/>
          <p:nvPr/>
        </p:nvSpPr>
        <p:spPr>
          <a:xfrm>
            <a:off x="2924992" y="1199427"/>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Friday</a:t>
            </a:r>
            <a:endParaRPr lang="en-GB" sz="900" dirty="0"/>
          </a:p>
        </p:txBody>
      </p:sp>
      <p:pic>
        <p:nvPicPr>
          <p:cNvPr id="25" name="Picture 2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16528" y="2779815"/>
            <a:ext cx="2681504" cy="1577836"/>
          </a:xfrm>
          <a:prstGeom prst="rect">
            <a:avLst/>
          </a:prstGeom>
        </p:spPr>
      </p:pic>
      <p:pic>
        <p:nvPicPr>
          <p:cNvPr id="1030" name="Picture 6" descr="Image result for tool box"/>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4812" y="3147461"/>
            <a:ext cx="1328059" cy="13280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88965" y="2369083"/>
            <a:ext cx="3096689" cy="4107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Room  157-1-N26</a:t>
            </a:r>
            <a:endParaRPr lang="en-GB" dirty="0">
              <a:solidFill>
                <a:schemeClr val="tx2"/>
              </a:solidFill>
            </a:endParaRPr>
          </a:p>
        </p:txBody>
      </p:sp>
      <p:sp>
        <p:nvSpPr>
          <p:cNvPr id="28" name="Rectangle 27"/>
          <p:cNvSpPr/>
          <p:nvPr/>
        </p:nvSpPr>
        <p:spPr>
          <a:xfrm>
            <a:off x="4887710" y="2490646"/>
            <a:ext cx="3096689" cy="410732"/>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Bring your own tools and instruments</a:t>
            </a:r>
            <a:endParaRPr lang="en-GB" dirty="0">
              <a:solidFill>
                <a:schemeClr val="tx2"/>
              </a:solidFill>
            </a:endParaRPr>
          </a:p>
        </p:txBody>
      </p:sp>
      <p:pic>
        <p:nvPicPr>
          <p:cNvPr id="1032" name="Picture 8" descr="Image result for oscilloscope"/>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657239" y="3147461"/>
            <a:ext cx="1608711" cy="988120"/>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3"/>
          <p:cNvSpPr>
            <a:spLocks noGrp="1"/>
          </p:cNvSpPr>
          <p:nvPr>
            <p:ph sz="quarter" idx="13"/>
          </p:nvPr>
        </p:nvSpPr>
        <p:spPr>
          <a:xfrm>
            <a:off x="533400" y="4769618"/>
            <a:ext cx="8226425" cy="659776"/>
          </a:xfrm>
        </p:spPr>
        <p:txBody>
          <a:bodyPr>
            <a:normAutofit/>
          </a:bodyPr>
          <a:lstStyle/>
          <a:p>
            <a:r>
              <a:rPr lang="en-GB" sz="2000" dirty="0"/>
              <a:t>Please inform CHARM team in case of problem or delay expected</a:t>
            </a:r>
          </a:p>
        </p:txBody>
      </p:sp>
      <p:sp>
        <p:nvSpPr>
          <p:cNvPr id="20" name="Rectangle 19"/>
          <p:cNvSpPr/>
          <p:nvPr/>
        </p:nvSpPr>
        <p:spPr>
          <a:xfrm>
            <a:off x="3785399" y="1202538"/>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Monday</a:t>
            </a:r>
            <a:endParaRPr lang="en-GB" sz="900" dirty="0"/>
          </a:p>
        </p:txBody>
      </p:sp>
      <p:sp>
        <p:nvSpPr>
          <p:cNvPr id="21" name="Rectangle 20"/>
          <p:cNvSpPr/>
          <p:nvPr/>
        </p:nvSpPr>
        <p:spPr>
          <a:xfrm>
            <a:off x="4645806" y="1202538"/>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Tuesday</a:t>
            </a:r>
            <a:endParaRPr lang="en-GB" sz="900" dirty="0"/>
          </a:p>
        </p:txBody>
      </p:sp>
      <p:sp>
        <p:nvSpPr>
          <p:cNvPr id="22" name="Rectangle 21"/>
          <p:cNvSpPr/>
          <p:nvPr/>
        </p:nvSpPr>
        <p:spPr>
          <a:xfrm>
            <a:off x="5506213" y="1202538"/>
            <a:ext cx="840248" cy="175699"/>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Wednesday</a:t>
            </a:r>
            <a:endParaRPr lang="en-GB" sz="900" dirty="0"/>
          </a:p>
        </p:txBody>
      </p:sp>
      <p:sp>
        <p:nvSpPr>
          <p:cNvPr id="23" name="Rectangle 22"/>
          <p:cNvSpPr/>
          <p:nvPr/>
        </p:nvSpPr>
        <p:spPr>
          <a:xfrm>
            <a:off x="6366620" y="1202538"/>
            <a:ext cx="840248" cy="175699"/>
          </a:xfrm>
          <a:prstGeom prst="rect">
            <a:avLst/>
          </a:prstGeom>
          <a:solidFill>
            <a:schemeClr val="tx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Thursday</a:t>
            </a:r>
            <a:endParaRPr lang="en-GB" sz="900" dirty="0"/>
          </a:p>
        </p:txBody>
      </p:sp>
      <p:sp>
        <p:nvSpPr>
          <p:cNvPr id="24" name="Rectangle 23"/>
          <p:cNvSpPr/>
          <p:nvPr/>
        </p:nvSpPr>
        <p:spPr>
          <a:xfrm>
            <a:off x="7227027" y="1199427"/>
            <a:ext cx="840248" cy="175699"/>
          </a:xfrm>
          <a:prstGeom prst="rect">
            <a:avLst/>
          </a:prstGeom>
          <a:solidFill>
            <a:schemeClr val="tx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Friday</a:t>
            </a:r>
            <a:endParaRPr lang="en-GB" sz="900" dirty="0"/>
          </a:p>
        </p:txBody>
      </p:sp>
      <p:cxnSp>
        <p:nvCxnSpPr>
          <p:cNvPr id="19" name="Straight Connector 18"/>
          <p:cNvCxnSpPr/>
          <p:nvPr/>
        </p:nvCxnSpPr>
        <p:spPr>
          <a:xfrm>
            <a:off x="1597122" y="1378237"/>
            <a:ext cx="0" cy="309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078700" y="1378237"/>
            <a:ext cx="0" cy="309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1624302" y="1688083"/>
            <a:ext cx="3454398"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858858" y="1496678"/>
            <a:ext cx="1125521" cy="230832"/>
          </a:xfrm>
          <a:prstGeom prst="rect">
            <a:avLst/>
          </a:prstGeom>
          <a:noFill/>
        </p:spPr>
        <p:txBody>
          <a:bodyPr wrap="square" rtlCol="0">
            <a:spAutoFit/>
          </a:bodyPr>
          <a:lstStyle/>
          <a:p>
            <a:r>
              <a:rPr lang="fr-CH" sz="900" dirty="0"/>
              <a:t>Dry </a:t>
            </a:r>
            <a:r>
              <a:rPr lang="fr-CH" sz="900" dirty="0" err="1"/>
              <a:t>run</a:t>
            </a:r>
            <a:r>
              <a:rPr lang="fr-CH" sz="900" dirty="0"/>
              <a:t> </a:t>
            </a:r>
            <a:r>
              <a:rPr lang="fr-CH" sz="900" dirty="0" err="1"/>
              <a:t>period</a:t>
            </a:r>
            <a:endParaRPr lang="en-GB" sz="900" dirty="0"/>
          </a:p>
        </p:txBody>
      </p:sp>
      <p:pic>
        <p:nvPicPr>
          <p:cNvPr id="26" name="Picture 25">
            <a:extLst>
              <a:ext uri="{FF2B5EF4-FFF2-40B4-BE49-F238E27FC236}">
                <a16:creationId xmlns:a16="http://schemas.microsoft.com/office/drawing/2014/main" id="{ED1F1078-2A58-452B-B38E-88A2057599B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1283" y="6296173"/>
            <a:ext cx="745839" cy="606193"/>
          </a:xfrm>
          <a:prstGeom prst="rect">
            <a:avLst/>
          </a:prstGeom>
        </p:spPr>
      </p:pic>
      <p:cxnSp>
        <p:nvCxnSpPr>
          <p:cNvPr id="29" name="Straight Arrow Connector 28">
            <a:extLst>
              <a:ext uri="{FF2B5EF4-FFF2-40B4-BE49-F238E27FC236}">
                <a16:creationId xmlns:a16="http://schemas.microsoft.com/office/drawing/2014/main" id="{342B5373-E9F0-4EE2-BE7A-5C08C3E3714B}"/>
              </a:ext>
            </a:extLst>
          </p:cNvPr>
          <p:cNvCxnSpPr>
            <a:cxnSpLocks/>
          </p:cNvCxnSpPr>
          <p:nvPr/>
        </p:nvCxnSpPr>
        <p:spPr>
          <a:xfrm flipV="1">
            <a:off x="5078700" y="1651777"/>
            <a:ext cx="3034274" cy="3324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C88513E-C518-4D9B-B480-8C063CB8FF82}"/>
              </a:ext>
            </a:extLst>
          </p:cNvPr>
          <p:cNvSpPr txBox="1"/>
          <p:nvPr/>
        </p:nvSpPr>
        <p:spPr>
          <a:xfrm>
            <a:off x="6120532" y="1420945"/>
            <a:ext cx="1125521" cy="230832"/>
          </a:xfrm>
          <a:prstGeom prst="rect">
            <a:avLst/>
          </a:prstGeom>
          <a:noFill/>
        </p:spPr>
        <p:txBody>
          <a:bodyPr wrap="square" rtlCol="0">
            <a:spAutoFit/>
          </a:bodyPr>
          <a:lstStyle/>
          <a:p>
            <a:r>
              <a:rPr lang="fr-CH" sz="900" dirty="0"/>
              <a:t>Irradiation test</a:t>
            </a:r>
            <a:endParaRPr lang="en-GB" sz="900" dirty="0"/>
          </a:p>
        </p:txBody>
      </p:sp>
      <p:sp>
        <p:nvSpPr>
          <p:cNvPr id="3" name="Slide Number Placeholder 2">
            <a:extLst>
              <a:ext uri="{FF2B5EF4-FFF2-40B4-BE49-F238E27FC236}">
                <a16:creationId xmlns:a16="http://schemas.microsoft.com/office/drawing/2014/main" id="{0EA1292F-D560-44F9-84EC-198942A8B8F1}"/>
              </a:ext>
            </a:extLst>
          </p:cNvPr>
          <p:cNvSpPr>
            <a:spLocks noGrp="1"/>
          </p:cNvSpPr>
          <p:nvPr>
            <p:ph type="sldNum" sz="quarter" idx="12"/>
          </p:nvPr>
        </p:nvSpPr>
        <p:spPr/>
        <p:txBody>
          <a:bodyPr/>
          <a:lstStyle/>
          <a:p>
            <a:fld id="{8D6C380F-326D-3C40-9EE7-7FBAB0953422}" type="slidenum">
              <a:rPr lang="en-US" smtClean="0"/>
              <a:pPr/>
              <a:t>7</a:t>
            </a:fld>
            <a:endParaRPr lang="en-US"/>
          </a:p>
        </p:txBody>
      </p:sp>
      <p:pic>
        <p:nvPicPr>
          <p:cNvPr id="32" name="Picture 2" descr="Home">
            <a:extLst>
              <a:ext uri="{FF2B5EF4-FFF2-40B4-BE49-F238E27FC236}">
                <a16:creationId xmlns:a16="http://schemas.microsoft.com/office/drawing/2014/main" id="{5C282137-5EDC-4976-A8A0-A67BB5A69F4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me">
            <a:extLst>
              <a:ext uri="{FF2B5EF4-FFF2-40B4-BE49-F238E27FC236}">
                <a16:creationId xmlns:a16="http://schemas.microsoft.com/office/drawing/2014/main" id="{EC734280-147C-42E2-8D87-3CF5A5B38C4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2">
            <a:extLst>
              <a:ext uri="{FF2B5EF4-FFF2-40B4-BE49-F238E27FC236}">
                <a16:creationId xmlns:a16="http://schemas.microsoft.com/office/drawing/2014/main" id="{5DE25349-90C2-4F9D-8EDE-7DB822E70A31}"/>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80713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Dry run : </a:t>
            </a:r>
            <a:r>
              <a:rPr lang="en-GB" sz="3600" dirty="0"/>
              <a:t>Preparation room 157/1-N26</a:t>
            </a:r>
            <a:r>
              <a:rPr lang="en-US" dirty="0"/>
              <a:t> </a:t>
            </a: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1974" y="2067919"/>
            <a:ext cx="8617306" cy="2585192"/>
          </a:xfrm>
          <a:prstGeom prst="rect">
            <a:avLst/>
          </a:prstGeom>
        </p:spPr>
      </p:pic>
      <p:pic>
        <p:nvPicPr>
          <p:cNvPr id="6" name="Picture 5">
            <a:extLst>
              <a:ext uri="{FF2B5EF4-FFF2-40B4-BE49-F238E27FC236}">
                <a16:creationId xmlns:a16="http://schemas.microsoft.com/office/drawing/2014/main" id="{36D5442A-E23C-4D4E-9158-31BFA2DA8C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365" y="6280102"/>
            <a:ext cx="745839" cy="606193"/>
          </a:xfrm>
          <a:prstGeom prst="rect">
            <a:avLst/>
          </a:prstGeom>
        </p:spPr>
      </p:pic>
      <p:pic>
        <p:nvPicPr>
          <p:cNvPr id="7" name="Picture 6">
            <a:extLst>
              <a:ext uri="{FF2B5EF4-FFF2-40B4-BE49-F238E27FC236}">
                <a16:creationId xmlns:a16="http://schemas.microsoft.com/office/drawing/2014/main" id="{D8AF8EE9-07B2-4046-B17A-15B90CFE150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031" y="6331383"/>
            <a:ext cx="442449" cy="442449"/>
          </a:xfrm>
          <a:prstGeom prst="rect">
            <a:avLst/>
          </a:prstGeom>
        </p:spPr>
      </p:pic>
      <p:sp>
        <p:nvSpPr>
          <p:cNvPr id="5" name="Slide Number Placeholder 4">
            <a:extLst>
              <a:ext uri="{FF2B5EF4-FFF2-40B4-BE49-F238E27FC236}">
                <a16:creationId xmlns:a16="http://schemas.microsoft.com/office/drawing/2014/main" id="{5ECE3789-8253-4B66-9B0F-B45DF518D726}"/>
              </a:ext>
            </a:extLst>
          </p:cNvPr>
          <p:cNvSpPr>
            <a:spLocks noGrp="1"/>
          </p:cNvSpPr>
          <p:nvPr>
            <p:ph type="sldNum" sz="quarter" idx="12"/>
          </p:nvPr>
        </p:nvSpPr>
        <p:spPr/>
        <p:txBody>
          <a:bodyPr/>
          <a:lstStyle/>
          <a:p>
            <a:fld id="{8D6C380F-326D-3C40-9EE7-7FBAB0953422}" type="slidenum">
              <a:rPr lang="en-US" smtClean="0"/>
              <a:pPr/>
              <a:t>8</a:t>
            </a:fld>
            <a:endParaRPr lang="en-US"/>
          </a:p>
        </p:txBody>
      </p:sp>
      <p:pic>
        <p:nvPicPr>
          <p:cNvPr id="9" name="Picture 2" descr="Home">
            <a:extLst>
              <a:ext uri="{FF2B5EF4-FFF2-40B4-BE49-F238E27FC236}">
                <a16:creationId xmlns:a16="http://schemas.microsoft.com/office/drawing/2014/main" id="{5A0DF0EF-BE2C-471D-A9AE-BCE22093EC8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me">
            <a:extLst>
              <a:ext uri="{FF2B5EF4-FFF2-40B4-BE49-F238E27FC236}">
                <a16:creationId xmlns:a16="http://schemas.microsoft.com/office/drawing/2014/main" id="{AE0D1EB3-AA9C-4CDB-9849-EAB4F4C6EB3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9BF832F0-0ED0-4AA4-AFC6-36007E7FD4E6}"/>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3372987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Dry run : </a:t>
            </a:r>
            <a:r>
              <a:rPr lang="en-GB" sz="3600" dirty="0"/>
              <a:t>Preparation room 157/1-N26</a:t>
            </a:r>
            <a:endParaRPr lang="en-GB" dirty="0"/>
          </a:p>
        </p:txBody>
      </p:sp>
      <p:sp>
        <p:nvSpPr>
          <p:cNvPr id="4" name="Content Placeholder 3"/>
          <p:cNvSpPr>
            <a:spLocks noGrp="1"/>
          </p:cNvSpPr>
          <p:nvPr>
            <p:ph sz="quarter" idx="13"/>
          </p:nvPr>
        </p:nvSpPr>
        <p:spPr/>
        <p:txBody>
          <a:bodyPr>
            <a:normAutofit/>
          </a:bodyPr>
          <a:lstStyle/>
          <a:p>
            <a:endParaRPr lang="en-GB" sz="2000" dirty="0"/>
          </a:p>
          <a:p>
            <a:endParaRPr lang="en-GB" sz="2000" dirty="0"/>
          </a:p>
          <a:p>
            <a:endParaRPr lang="en-GB" sz="2000" dirty="0"/>
          </a:p>
        </p:txBody>
      </p:sp>
      <p:pic>
        <p:nvPicPr>
          <p:cNvPr id="5" name="Picture 4">
            <a:extLst>
              <a:ext uri="{FF2B5EF4-FFF2-40B4-BE49-F238E27FC236}">
                <a16:creationId xmlns:a16="http://schemas.microsoft.com/office/drawing/2014/main" id="{CE3290E7-AA4D-43DE-B343-B154DFD4093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7990" y="6276068"/>
            <a:ext cx="745839" cy="606193"/>
          </a:xfrm>
          <a:prstGeom prst="rect">
            <a:avLst/>
          </a:prstGeom>
        </p:spPr>
      </p:pic>
      <p:pic>
        <p:nvPicPr>
          <p:cNvPr id="7" name="Picture 6">
            <a:extLst>
              <a:ext uri="{FF2B5EF4-FFF2-40B4-BE49-F238E27FC236}">
                <a16:creationId xmlns:a16="http://schemas.microsoft.com/office/drawing/2014/main" id="{8210E8BC-3834-4BFA-85E7-5A7D79993859}"/>
              </a:ext>
            </a:extLst>
          </p:cNvPr>
          <p:cNvPicPr>
            <a:picLocks noChangeAspect="1"/>
          </p:cNvPicPr>
          <p:nvPr/>
        </p:nvPicPr>
        <p:blipFill>
          <a:blip r:embed="rId3"/>
          <a:stretch>
            <a:fillRect/>
          </a:stretch>
        </p:blipFill>
        <p:spPr>
          <a:xfrm>
            <a:off x="1533829" y="1385533"/>
            <a:ext cx="5950815" cy="4579868"/>
          </a:xfrm>
          <a:prstGeom prst="rect">
            <a:avLst/>
          </a:prstGeom>
        </p:spPr>
      </p:pic>
      <p:sp>
        <p:nvSpPr>
          <p:cNvPr id="8" name="Rectangle 7">
            <a:extLst>
              <a:ext uri="{FF2B5EF4-FFF2-40B4-BE49-F238E27FC236}">
                <a16:creationId xmlns:a16="http://schemas.microsoft.com/office/drawing/2014/main" id="{F66C437B-A170-4F22-9C7E-CB49E27AF817}"/>
              </a:ext>
            </a:extLst>
          </p:cNvPr>
          <p:cNvSpPr/>
          <p:nvPr/>
        </p:nvSpPr>
        <p:spPr>
          <a:xfrm>
            <a:off x="4206429" y="1699451"/>
            <a:ext cx="1102418" cy="9854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955622-B313-4CC7-A3DA-FA91C9F295FA}"/>
              </a:ext>
            </a:extLst>
          </p:cNvPr>
          <p:cNvSpPr/>
          <p:nvPr/>
        </p:nvSpPr>
        <p:spPr>
          <a:xfrm>
            <a:off x="4331509" y="4790365"/>
            <a:ext cx="1128258" cy="9854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80F4949-912E-4C75-8D2D-134F6AEAA7F5}"/>
              </a:ext>
            </a:extLst>
          </p:cNvPr>
          <p:cNvSpPr txBox="1"/>
          <p:nvPr/>
        </p:nvSpPr>
        <p:spPr>
          <a:xfrm>
            <a:off x="2572937" y="2782669"/>
            <a:ext cx="3266983" cy="646331"/>
          </a:xfrm>
          <a:prstGeom prst="rect">
            <a:avLst/>
          </a:prstGeom>
          <a:noFill/>
        </p:spPr>
        <p:txBody>
          <a:bodyPr wrap="square" rtlCol="0">
            <a:spAutoFit/>
          </a:bodyPr>
          <a:lstStyle/>
          <a:p>
            <a:pPr algn="ctr"/>
            <a:r>
              <a:rPr lang="en-US" dirty="0">
                <a:solidFill>
                  <a:srgbClr val="FF0000"/>
                </a:solidFill>
              </a:rPr>
              <a:t>TY07-TY08 </a:t>
            </a:r>
          </a:p>
          <a:p>
            <a:pPr algn="ctr"/>
            <a:r>
              <a:rPr lang="en-US" dirty="0">
                <a:solidFill>
                  <a:srgbClr val="FF0000"/>
                </a:solidFill>
              </a:rPr>
              <a:t>Data acquisition patch panels</a:t>
            </a:r>
          </a:p>
        </p:txBody>
      </p:sp>
      <p:sp>
        <p:nvSpPr>
          <p:cNvPr id="11" name="TextBox 10">
            <a:extLst>
              <a:ext uri="{FF2B5EF4-FFF2-40B4-BE49-F238E27FC236}">
                <a16:creationId xmlns:a16="http://schemas.microsoft.com/office/drawing/2014/main" id="{8B71CBF7-CC38-4B7A-BC0D-4314F74D357E}"/>
              </a:ext>
            </a:extLst>
          </p:cNvPr>
          <p:cNvSpPr txBox="1"/>
          <p:nvPr/>
        </p:nvSpPr>
        <p:spPr>
          <a:xfrm>
            <a:off x="2920647" y="4080435"/>
            <a:ext cx="3835261" cy="646331"/>
          </a:xfrm>
          <a:prstGeom prst="rect">
            <a:avLst/>
          </a:prstGeom>
          <a:noFill/>
        </p:spPr>
        <p:txBody>
          <a:bodyPr wrap="square" rtlCol="0">
            <a:spAutoFit/>
          </a:bodyPr>
          <a:lstStyle/>
          <a:p>
            <a:pPr algn="ctr"/>
            <a:r>
              <a:rPr lang="en-US" dirty="0">
                <a:solidFill>
                  <a:srgbClr val="FF0000"/>
                </a:solidFill>
              </a:rPr>
              <a:t>TY05-TY06 </a:t>
            </a:r>
          </a:p>
          <a:p>
            <a:pPr algn="ctr"/>
            <a:r>
              <a:rPr lang="en-US" dirty="0">
                <a:solidFill>
                  <a:srgbClr val="FF0000"/>
                </a:solidFill>
              </a:rPr>
              <a:t>Irradiated material patch panels</a:t>
            </a:r>
          </a:p>
        </p:txBody>
      </p:sp>
      <p:sp>
        <p:nvSpPr>
          <p:cNvPr id="12" name="Slide Number Placeholder 11">
            <a:extLst>
              <a:ext uri="{FF2B5EF4-FFF2-40B4-BE49-F238E27FC236}">
                <a16:creationId xmlns:a16="http://schemas.microsoft.com/office/drawing/2014/main" id="{91AE53CC-BCC0-4B8F-BC4E-4103E84DA689}"/>
              </a:ext>
            </a:extLst>
          </p:cNvPr>
          <p:cNvSpPr>
            <a:spLocks noGrp="1"/>
          </p:cNvSpPr>
          <p:nvPr>
            <p:ph type="sldNum" sz="quarter" idx="12"/>
          </p:nvPr>
        </p:nvSpPr>
        <p:spPr/>
        <p:txBody>
          <a:bodyPr/>
          <a:lstStyle/>
          <a:p>
            <a:fld id="{8D6C380F-326D-3C40-9EE7-7FBAB0953422}" type="slidenum">
              <a:rPr lang="en-US" smtClean="0"/>
              <a:pPr/>
              <a:t>9</a:t>
            </a:fld>
            <a:endParaRPr lang="en-US"/>
          </a:p>
        </p:txBody>
      </p:sp>
      <p:pic>
        <p:nvPicPr>
          <p:cNvPr id="13" name="Picture 2" descr="Home">
            <a:extLst>
              <a:ext uri="{FF2B5EF4-FFF2-40B4-BE49-F238E27FC236}">
                <a16:creationId xmlns:a16="http://schemas.microsoft.com/office/drawing/2014/main" id="{26FE9D0B-A9F5-4F01-88A3-E5451EEADED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5872" y="6189454"/>
            <a:ext cx="588321" cy="668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a:extLst>
              <a:ext uri="{FF2B5EF4-FFF2-40B4-BE49-F238E27FC236}">
                <a16:creationId xmlns:a16="http://schemas.microsoft.com/office/drawing/2014/main" id="{9933DA45-DFE0-4F67-9814-A19B7BAF5B1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469" y="6189454"/>
            <a:ext cx="437441" cy="4374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a:extLst>
              <a:ext uri="{FF2B5EF4-FFF2-40B4-BE49-F238E27FC236}">
                <a16:creationId xmlns:a16="http://schemas.microsoft.com/office/drawing/2014/main" id="{B044CF18-1B99-49B8-A581-34E7C11B03B5}"/>
              </a:ext>
            </a:extLst>
          </p:cNvPr>
          <p:cNvSpPr txBox="1">
            <a:spLocks/>
          </p:cNvSpPr>
          <p:nvPr/>
        </p:nvSpPr>
        <p:spPr>
          <a:xfrm>
            <a:off x="1426155" y="6189454"/>
            <a:ext cx="6530769" cy="544931"/>
          </a:xfrm>
          <a:prstGeom prst="rect">
            <a:avLst/>
          </a:prstGeom>
        </p:spPr>
        <p:txBody>
          <a:bodyPr/>
          <a:lstStyle>
            <a:lvl1pPr marL="225425" indent="-225425" algn="l" rtl="0" eaLnBrk="1" latinLnBrk="0" hangingPunct="1">
              <a:lnSpc>
                <a:spcPct val="100000"/>
              </a:lnSpc>
              <a:spcBef>
                <a:spcPts val="900"/>
              </a:spcBef>
              <a:buClr>
                <a:schemeClr val="accent1"/>
              </a:buClr>
              <a:buSzPct val="100000"/>
              <a:buFont typeface="Arial"/>
              <a:buChar char="•"/>
              <a:defRPr kumimoji="0" sz="3000" b="0" i="0" kern="1200">
                <a:solidFill>
                  <a:srgbClr val="0C377B"/>
                </a:solidFill>
                <a:latin typeface="+mn-lt"/>
                <a:ea typeface="+mn-ea"/>
                <a:cs typeface="Ubuntu Light"/>
              </a:defRPr>
            </a:lvl1pPr>
            <a:lvl2pPr marL="460375" indent="-228600" algn="l" rtl="0" eaLnBrk="1" latinLnBrk="0" hangingPunct="1">
              <a:lnSpc>
                <a:spcPct val="100000"/>
              </a:lnSpc>
              <a:spcBef>
                <a:spcPts val="900"/>
              </a:spcBef>
              <a:buClr>
                <a:schemeClr val="bg2"/>
              </a:buClr>
              <a:buSzPct val="100000"/>
              <a:buFont typeface="Arial"/>
              <a:buChar char="•"/>
              <a:defRPr kumimoji="0" sz="3000" b="0" i="0" kern="1200">
                <a:solidFill>
                  <a:srgbClr val="0C377B"/>
                </a:solidFill>
                <a:latin typeface="+mn-lt"/>
                <a:ea typeface="+mn-ea"/>
                <a:cs typeface="Ubuntu Light"/>
              </a:defRPr>
            </a:lvl2pPr>
            <a:lvl3pPr marL="685800" indent="-225425" algn="l" rtl="0" eaLnBrk="1" latinLnBrk="0" hangingPunct="1">
              <a:lnSpc>
                <a:spcPct val="100000"/>
              </a:lnSpc>
              <a:spcBef>
                <a:spcPts val="900"/>
              </a:spcBef>
              <a:buClr>
                <a:schemeClr val="accent2"/>
              </a:buClr>
              <a:buSzPct val="100000"/>
              <a:buFont typeface="Arial"/>
              <a:buChar char="•"/>
              <a:defRPr kumimoji="0" sz="3000" b="0" i="0" kern="1200">
                <a:solidFill>
                  <a:srgbClr val="0C377B"/>
                </a:solidFill>
                <a:latin typeface="+mn-lt"/>
                <a:ea typeface="+mn-ea"/>
                <a:cs typeface="Ubuntu Light"/>
              </a:defRPr>
            </a:lvl3pPr>
            <a:lvl4pPr marL="909638" indent="-223838" algn="l" rtl="0" eaLnBrk="1" latinLnBrk="0" hangingPunct="1">
              <a:lnSpc>
                <a:spcPct val="100000"/>
              </a:lnSpc>
              <a:spcBef>
                <a:spcPts val="900"/>
              </a:spcBef>
              <a:buClr>
                <a:schemeClr val="accent3"/>
              </a:buClr>
              <a:buSzPct val="100000"/>
              <a:buFont typeface="Arial"/>
              <a:buChar char="•"/>
              <a:defRPr kumimoji="0" sz="3000" b="0" i="0" kern="1200">
                <a:solidFill>
                  <a:srgbClr val="0C377B"/>
                </a:solidFill>
                <a:latin typeface="+mn-lt"/>
                <a:ea typeface="+mn-ea"/>
                <a:cs typeface="Ubuntu Light"/>
              </a:defRPr>
            </a:lvl4pPr>
            <a:lvl5pPr marL="1146175" indent="-236538" algn="l" rtl="0" eaLnBrk="1" latinLnBrk="0" hangingPunct="1">
              <a:lnSpc>
                <a:spcPct val="100000"/>
              </a:lnSpc>
              <a:spcBef>
                <a:spcPts val="900"/>
              </a:spcBef>
              <a:buClr>
                <a:schemeClr val="accent4"/>
              </a:buClr>
              <a:buSzPct val="100000"/>
              <a:buFont typeface="Arial"/>
              <a:buChar char="•"/>
              <a:defRPr kumimoji="0" sz="3000" b="0" i="0" kern="1200" baseline="0">
                <a:solidFill>
                  <a:srgbClr val="0C377B"/>
                </a:solidFill>
                <a:latin typeface="+mn-lt"/>
                <a:ea typeface="+mn-ea"/>
                <a:cs typeface="Ubuntu Light"/>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0" indent="0">
              <a:buNone/>
            </a:pPr>
            <a:r>
              <a:rPr lang="en-US" sz="1200" dirty="0"/>
              <a:t>Jérôme LENDARO on behalf of CHARM team, CHARM TECHNICAL MEETING, 29-03-2022 </a:t>
            </a:r>
          </a:p>
        </p:txBody>
      </p:sp>
    </p:spTree>
    <p:extLst>
      <p:ext uri="{BB962C8B-B14F-4D97-AF65-F5344CB8AC3E}">
        <p14:creationId xmlns:p14="http://schemas.microsoft.com/office/powerpoint/2010/main" val="2092033323"/>
      </p:ext>
    </p:extLst>
  </p:cSld>
  <p:clrMapOvr>
    <a:masterClrMapping/>
  </p:clrMapOvr>
</p:sld>
</file>

<file path=ppt/theme/theme1.xml><?xml version="1.0" encoding="utf-8"?>
<a:theme xmlns:a="http://schemas.openxmlformats.org/drawingml/2006/main" name="CERN_ENdept_Presentation_ArialFont copy">
  <a:themeElements>
    <a:clrScheme name="CERN">
      <a:dk1>
        <a:srgbClr val="0C377B"/>
      </a:dk1>
      <a:lt1>
        <a:srgbClr val="FFFFFF"/>
      </a:lt1>
      <a:dk2>
        <a:srgbClr val="333333"/>
      </a:dk2>
      <a:lt2>
        <a:srgbClr val="999999"/>
      </a:lt2>
      <a:accent1>
        <a:srgbClr val="0C377B"/>
      </a:accent1>
      <a:accent2>
        <a:srgbClr val="A40000"/>
      </a:accent2>
      <a:accent3>
        <a:srgbClr val="4F9A06"/>
      </a:accent3>
      <a:accent4>
        <a:srgbClr val="5197CC"/>
      </a:accent4>
      <a:accent5>
        <a:srgbClr val="EF2929"/>
      </a:accent5>
      <a:accent6>
        <a:srgbClr val="8AE234"/>
      </a:accent6>
      <a:hlink>
        <a:srgbClr val="3465A4"/>
      </a:hlink>
      <a:folHlink>
        <a:srgbClr val="3465A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CERN_ENdept_Presentation_ArialFont</Template>
  <TotalTime>1353</TotalTime>
  <Words>1656</Words>
  <Application>Microsoft Office PowerPoint</Application>
  <PresentationFormat>On-screen Show (4:3)</PresentationFormat>
  <Paragraphs>254</Paragraphs>
  <Slides>31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CERN_ENdept_Presentation_ArialFont copy</vt:lpstr>
      <vt:lpstr>CHARM TECHNICAL MEETING  29-03-2022</vt:lpstr>
      <vt:lpstr>Location</vt:lpstr>
      <vt:lpstr>PowerPoint Presentation</vt:lpstr>
      <vt:lpstr>Layout</vt:lpstr>
      <vt:lpstr>East Area Irradiation Facility</vt:lpstr>
      <vt:lpstr>COVID-19</vt:lpstr>
      <vt:lpstr>Dry run : Preparation room 157/1-N26</vt:lpstr>
      <vt:lpstr>Dry run : Preparation room 157/1-N26 </vt:lpstr>
      <vt:lpstr>Dry run : Preparation room 157/1-N26</vt:lpstr>
      <vt:lpstr>Dry run : Preparation room 157/1-N26</vt:lpstr>
      <vt:lpstr>Dry run : Preparation room 157/1-N26</vt:lpstr>
      <vt:lpstr>Dry run : Preparation room 157/1-N26</vt:lpstr>
      <vt:lpstr>Cables lengths</vt:lpstr>
      <vt:lpstr>AGV conveyor (Positions 1 to 13)</vt:lpstr>
      <vt:lpstr>Overhead conveyor (Position G16)</vt:lpstr>
      <vt:lpstr>MONTRAC conveyor (Position G16)</vt:lpstr>
      <vt:lpstr>Wall grid (Position G0)</vt:lpstr>
      <vt:lpstr>Services available</vt:lpstr>
      <vt:lpstr>Services available</vt:lpstr>
      <vt:lpstr>Preparation for beam test</vt:lpstr>
      <vt:lpstr>Preparation for beam test</vt:lpstr>
      <vt:lpstr>Beam test: Control room 157/1-N28</vt:lpstr>
      <vt:lpstr>Beam test</vt:lpstr>
      <vt:lpstr>Installation in the beam area</vt:lpstr>
      <vt:lpstr>Installation in the beam area</vt:lpstr>
      <vt:lpstr>During the beam test</vt:lpstr>
      <vt:lpstr>End of the test</vt:lpstr>
      <vt:lpstr>Remarks</vt:lpstr>
      <vt:lpstr>Useful Links</vt:lpstr>
      <vt:lpstr>PowerPoint Presentation</vt:lpstr>
      <vt:lpstr>PowerPoint Presentation</vt:lpstr>
    </vt:vector>
  </TitlesOfParts>
  <Company>CERN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YETS 2017-2018</dc:title>
  <dc:creator>Jerome Lendaro</dc:creator>
  <cp:lastModifiedBy>Valentina Baldassarre</cp:lastModifiedBy>
  <cp:revision>145</cp:revision>
  <dcterms:created xsi:type="dcterms:W3CDTF">2017-11-27T15:27:31Z</dcterms:created>
  <dcterms:modified xsi:type="dcterms:W3CDTF">2022-03-29T07:22:48Z</dcterms:modified>
</cp:coreProperties>
</file>